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ppt/slides/slide148.xml" ContentType="application/vnd.openxmlformats-officedocument.presentationml.slide+xml"/>
  <Override PartName="/ppt/slides/slide149.xml" ContentType="application/vnd.openxmlformats-officedocument.presentationml.slide+xml"/>
  <Override PartName="/ppt/slides/slide150.xml" ContentType="application/vnd.openxmlformats-officedocument.presentationml.slide+xml"/>
  <Override PartName="/ppt/slides/slide151.xml" ContentType="application/vnd.openxmlformats-officedocument.presentationml.slide+xml"/>
  <Override PartName="/ppt/slides/slide152.xml" ContentType="application/vnd.openxmlformats-officedocument.presentationml.slide+xml"/>
  <Override PartName="/ppt/slides/slide153.xml" ContentType="application/vnd.openxmlformats-officedocument.presentationml.slide+xml"/>
  <Override PartName="/ppt/slides/slide154.xml" ContentType="application/vnd.openxmlformats-officedocument.presentationml.slide+xml"/>
  <Override PartName="/ppt/slides/slide155.xml" ContentType="application/vnd.openxmlformats-officedocument.presentationml.slide+xml"/>
  <Override PartName="/ppt/slides/slide156.xml" ContentType="application/vnd.openxmlformats-officedocument.presentationml.slide+xml"/>
  <Override PartName="/ppt/slides/slide157.xml" ContentType="application/vnd.openxmlformats-officedocument.presentationml.slide+xml"/>
  <Override PartName="/ppt/slides/slide158.xml" ContentType="application/vnd.openxmlformats-officedocument.presentationml.slide+xml"/>
  <Override PartName="/ppt/slides/slide159.xml" ContentType="application/vnd.openxmlformats-officedocument.presentationml.slide+xml"/>
  <Override PartName="/ppt/slides/slide160.xml" ContentType="application/vnd.openxmlformats-officedocument.presentationml.slide+xml"/>
  <Override PartName="/ppt/slides/slide161.xml" ContentType="application/vnd.openxmlformats-officedocument.presentationml.slide+xml"/>
  <Override PartName="/ppt/slides/slide162.xml" ContentType="application/vnd.openxmlformats-officedocument.presentationml.slide+xml"/>
  <Override PartName="/ppt/slides/slide163.xml" ContentType="application/vnd.openxmlformats-officedocument.presentationml.slide+xml"/>
  <Override PartName="/ppt/slides/slide164.xml" ContentType="application/vnd.openxmlformats-officedocument.presentationml.slide+xml"/>
  <Override PartName="/ppt/slides/slide165.xml" ContentType="application/vnd.openxmlformats-officedocument.presentationml.slide+xml"/>
  <Override PartName="/ppt/slides/slide166.xml" ContentType="application/vnd.openxmlformats-officedocument.presentationml.slide+xml"/>
  <Override PartName="/ppt/slides/slide167.xml" ContentType="application/vnd.openxmlformats-officedocument.presentationml.slide+xml"/>
  <Override PartName="/ppt/slides/slide168.xml" ContentType="application/vnd.openxmlformats-officedocument.presentationml.slide+xml"/>
  <Override PartName="/ppt/slides/slide169.xml" ContentType="application/vnd.openxmlformats-officedocument.presentationml.slide+xml"/>
  <Override PartName="/ppt/slides/slide170.xml" ContentType="application/vnd.openxmlformats-officedocument.presentationml.slide+xml"/>
  <Override PartName="/ppt/slides/slide171.xml" ContentType="application/vnd.openxmlformats-officedocument.presentationml.slide+xml"/>
  <Override PartName="/ppt/slides/slide172.xml" ContentType="application/vnd.openxmlformats-officedocument.presentationml.slide+xml"/>
  <Override PartName="/ppt/slides/slide173.xml" ContentType="application/vnd.openxmlformats-officedocument.presentationml.slide+xml"/>
  <Override PartName="/ppt/slides/slide174.xml" ContentType="application/vnd.openxmlformats-officedocument.presentationml.slide+xml"/>
  <Override PartName="/ppt/slides/slide175.xml" ContentType="application/vnd.openxmlformats-officedocument.presentationml.slide+xml"/>
  <Override PartName="/ppt/slides/slide176.xml" ContentType="application/vnd.openxmlformats-officedocument.presentationml.slide+xml"/>
  <Override PartName="/ppt/slides/slide177.xml" ContentType="application/vnd.openxmlformats-officedocument.presentationml.slide+xml"/>
  <Override PartName="/ppt/slides/slide178.xml" ContentType="application/vnd.openxmlformats-officedocument.presentationml.slide+xml"/>
  <Override PartName="/ppt/slides/slide179.xml" ContentType="application/vnd.openxmlformats-officedocument.presentationml.slide+xml"/>
  <Override PartName="/ppt/slides/slide180.xml" ContentType="application/vnd.openxmlformats-officedocument.presentationml.slide+xml"/>
  <Override PartName="/ppt/slides/slide181.xml" ContentType="application/vnd.openxmlformats-officedocument.presentationml.slide+xml"/>
  <Override PartName="/ppt/slides/slide182.xml" ContentType="application/vnd.openxmlformats-officedocument.presentationml.slide+xml"/>
  <Override PartName="/ppt/slides/slide183.xml" ContentType="application/vnd.openxmlformats-officedocument.presentationml.slide+xml"/>
  <Override PartName="/ppt/slides/slide184.xml" ContentType="application/vnd.openxmlformats-officedocument.presentationml.slide+xml"/>
  <Override PartName="/ppt/slides/slide185.xml" ContentType="application/vnd.openxmlformats-officedocument.presentationml.slide+xml"/>
  <Override PartName="/ppt/slides/slide186.xml" ContentType="application/vnd.openxmlformats-officedocument.presentationml.slide+xml"/>
  <Override PartName="/ppt/slides/slide187.xml" ContentType="application/vnd.openxmlformats-officedocument.presentationml.slide+xml"/>
  <Override PartName="/ppt/slides/slide188.xml" ContentType="application/vnd.openxmlformats-officedocument.presentationml.slide+xml"/>
  <Override PartName="/ppt/slides/slide189.xml" ContentType="application/vnd.openxmlformats-officedocument.presentationml.slide+xml"/>
  <Override PartName="/ppt/slides/slide190.xml" ContentType="application/vnd.openxmlformats-officedocument.presentationml.slide+xml"/>
  <Override PartName="/ppt/slides/slide191.xml" ContentType="application/vnd.openxmlformats-officedocument.presentationml.slide+xml"/>
  <Override PartName="/ppt/slides/slide192.xml" ContentType="application/vnd.openxmlformats-officedocument.presentationml.slide+xml"/>
  <Override PartName="/ppt/slides/slide193.xml" ContentType="application/vnd.openxmlformats-officedocument.presentationml.slide+xml"/>
  <Override PartName="/ppt/slides/slide194.xml" ContentType="application/vnd.openxmlformats-officedocument.presentationml.slide+xml"/>
  <Override PartName="/ppt/slides/slide195.xml" ContentType="application/vnd.openxmlformats-officedocument.presentationml.slide+xml"/>
  <Override PartName="/ppt/slides/slide196.xml" ContentType="application/vnd.openxmlformats-officedocument.presentationml.slide+xml"/>
  <Override PartName="/ppt/slides/slide197.xml" ContentType="application/vnd.openxmlformats-officedocument.presentationml.slide+xml"/>
  <Override PartName="/ppt/slides/slide198.xml" ContentType="application/vnd.openxmlformats-officedocument.presentationml.slide+xml"/>
  <Override PartName="/ppt/slides/slide199.xml" ContentType="application/vnd.openxmlformats-officedocument.presentationml.slide+xml"/>
  <Override PartName="/ppt/slides/slide200.xml" ContentType="application/vnd.openxmlformats-officedocument.presentationml.slide+xml"/>
  <Override PartName="/ppt/slides/slide201.xml" ContentType="application/vnd.openxmlformats-officedocument.presentationml.slide+xml"/>
  <Override PartName="/ppt/slides/slide202.xml" ContentType="application/vnd.openxmlformats-officedocument.presentationml.slide+xml"/>
  <Override PartName="/ppt/slides/slide203.xml" ContentType="application/vnd.openxmlformats-officedocument.presentationml.slide+xml"/>
  <Override PartName="/ppt/slides/slide204.xml" ContentType="application/vnd.openxmlformats-officedocument.presentationml.slide+xml"/>
  <Override PartName="/ppt/slides/slide205.xml" ContentType="application/vnd.openxmlformats-officedocument.presentationml.slide+xml"/>
  <Override PartName="/ppt/slides/slide206.xml" ContentType="application/vnd.openxmlformats-officedocument.presentationml.slide+xml"/>
  <Override PartName="/ppt/slides/slide207.xml" ContentType="application/vnd.openxmlformats-officedocument.presentationml.slide+xml"/>
  <Override PartName="/ppt/slides/slide208.xml" ContentType="application/vnd.openxmlformats-officedocument.presentationml.slide+xml"/>
  <Override PartName="/ppt/slides/slide209.xml" ContentType="application/vnd.openxmlformats-officedocument.presentationml.slide+xml"/>
  <Override PartName="/ppt/slides/slide210.xml" ContentType="application/vnd.openxmlformats-officedocument.presentationml.slide+xml"/>
  <Override PartName="/ppt/slides/slide211.xml" ContentType="application/vnd.openxmlformats-officedocument.presentationml.slide+xml"/>
  <Override PartName="/ppt/slides/slide212.xml" ContentType="application/vnd.openxmlformats-officedocument.presentationml.slide+xml"/>
  <Override PartName="/ppt/slides/slide213.xml" ContentType="application/vnd.openxmlformats-officedocument.presentationml.slide+xml"/>
  <Override PartName="/ppt/slides/slide214.xml" ContentType="application/vnd.openxmlformats-officedocument.presentationml.slide+xml"/>
  <Override PartName="/ppt/slides/slide215.xml" ContentType="application/vnd.openxmlformats-officedocument.presentationml.slide+xml"/>
  <Override PartName="/ppt/slides/slide216.xml" ContentType="application/vnd.openxmlformats-officedocument.presentationml.slide+xml"/>
  <Override PartName="/ppt/slides/slide217.xml" ContentType="application/vnd.openxmlformats-officedocument.presentationml.slide+xml"/>
  <Override PartName="/ppt/slides/slide218.xml" ContentType="application/vnd.openxmlformats-officedocument.presentationml.slide+xml"/>
  <Override PartName="/ppt/slides/slide219.xml" ContentType="application/vnd.openxmlformats-officedocument.presentationml.slide+xml"/>
  <Override PartName="/ppt/slides/slide220.xml" ContentType="application/vnd.openxmlformats-officedocument.presentationml.slide+xml"/>
  <Override PartName="/ppt/slides/slide221.xml" ContentType="application/vnd.openxmlformats-officedocument.presentationml.slide+xml"/>
  <Override PartName="/ppt/slides/slide222.xml" ContentType="application/vnd.openxmlformats-officedocument.presentationml.slide+xml"/>
  <Override PartName="/ppt/slides/slide223.xml" ContentType="application/vnd.openxmlformats-officedocument.presentationml.slide+xml"/>
  <Override PartName="/ppt/slides/slide224.xml" ContentType="application/vnd.openxmlformats-officedocument.presentationml.slide+xml"/>
  <Override PartName="/ppt/slides/slide225.xml" ContentType="application/vnd.openxmlformats-officedocument.presentationml.slide+xml"/>
  <Override PartName="/ppt/slides/slide226.xml" ContentType="application/vnd.openxmlformats-officedocument.presentationml.slide+xml"/>
  <Override PartName="/ppt/slides/slide227.xml" ContentType="application/vnd.openxmlformats-officedocument.presentationml.slide+xml"/>
  <Override PartName="/ppt/slides/slide228.xml" ContentType="application/vnd.openxmlformats-officedocument.presentationml.slide+xml"/>
  <Override PartName="/ppt/slides/slide229.xml" ContentType="application/vnd.openxmlformats-officedocument.presentationml.slide+xml"/>
  <Override PartName="/ppt/slides/slide230.xml" ContentType="application/vnd.openxmlformats-officedocument.presentationml.slide+xml"/>
  <Override PartName="/ppt/slides/slide231.xml" ContentType="application/vnd.openxmlformats-officedocument.presentationml.slide+xml"/>
  <Override PartName="/ppt/slides/slide232.xml" ContentType="application/vnd.openxmlformats-officedocument.presentationml.slide+xml"/>
  <Override PartName="/ppt/slides/slide233.xml" ContentType="application/vnd.openxmlformats-officedocument.presentationml.slide+xml"/>
  <Override PartName="/ppt/slides/slide234.xml" ContentType="application/vnd.openxmlformats-officedocument.presentationml.slide+xml"/>
  <Override PartName="/ppt/slides/slide235.xml" ContentType="application/vnd.openxmlformats-officedocument.presentationml.slide+xml"/>
  <Override PartName="/ppt/slides/slide236.xml" ContentType="application/vnd.openxmlformats-officedocument.presentationml.slide+xml"/>
  <Override PartName="/ppt/slides/slide237.xml" ContentType="application/vnd.openxmlformats-officedocument.presentationml.slide+xml"/>
  <Override PartName="/ppt/slides/slide238.xml" ContentType="application/vnd.openxmlformats-officedocument.presentationml.slide+xml"/>
  <Override PartName="/ppt/slides/slide239.xml" ContentType="application/vnd.openxmlformats-officedocument.presentationml.slide+xml"/>
  <Override PartName="/ppt/slides/slide240.xml" ContentType="application/vnd.openxmlformats-officedocument.presentationml.slide+xml"/>
  <Override PartName="/ppt/slides/slide241.xml" ContentType="application/vnd.openxmlformats-officedocument.presentationml.slide+xml"/>
  <Override PartName="/ppt/slides/slide242.xml" ContentType="application/vnd.openxmlformats-officedocument.presentationml.slide+xml"/>
  <Override PartName="/ppt/slides/slide243.xml" ContentType="application/vnd.openxmlformats-officedocument.presentationml.slide+xml"/>
  <Override PartName="/ppt/slides/slide244.xml" ContentType="application/vnd.openxmlformats-officedocument.presentationml.slide+xml"/>
  <Override PartName="/ppt/slides/slide245.xml" ContentType="application/vnd.openxmlformats-officedocument.presentationml.slide+xml"/>
  <Override PartName="/ppt/slides/slide246.xml" ContentType="application/vnd.openxmlformats-officedocument.presentationml.slide+xml"/>
  <Override PartName="/ppt/slides/slide247.xml" ContentType="application/vnd.openxmlformats-officedocument.presentationml.slide+xml"/>
  <Override PartName="/ppt/slides/slide248.xml" ContentType="application/vnd.openxmlformats-officedocument.presentationml.slide+xml"/>
  <Override PartName="/ppt/slides/slide249.xml" ContentType="application/vnd.openxmlformats-officedocument.presentationml.slide+xml"/>
  <Override PartName="/ppt/slides/slide250.xml" ContentType="application/vnd.openxmlformats-officedocument.presentationml.slide+xml"/>
  <Override PartName="/ppt/slides/slide251.xml" ContentType="application/vnd.openxmlformats-officedocument.presentationml.slide+xml"/>
  <Override PartName="/ppt/slides/slide252.xml" ContentType="application/vnd.openxmlformats-officedocument.presentationml.slide+xml"/>
  <Override PartName="/ppt/slides/slide253.xml" ContentType="application/vnd.openxmlformats-officedocument.presentationml.slide+xml"/>
  <Override PartName="/ppt/slides/slide254.xml" ContentType="application/vnd.openxmlformats-officedocument.presentationml.slide+xml"/>
  <Override PartName="/ppt/slides/slide255.xml" ContentType="application/vnd.openxmlformats-officedocument.presentationml.slide+xml"/>
  <Override PartName="/ppt/slides/slide256.xml" ContentType="application/vnd.openxmlformats-officedocument.presentationml.slide+xml"/>
  <Override PartName="/ppt/slides/slide257.xml" ContentType="application/vnd.openxmlformats-officedocument.presentationml.slide+xml"/>
  <Override PartName="/ppt/slides/slide258.xml" ContentType="application/vnd.openxmlformats-officedocument.presentationml.slide+xml"/>
  <Override PartName="/ppt/slides/slide259.xml" ContentType="application/vnd.openxmlformats-officedocument.presentationml.slide+xml"/>
  <Override PartName="/ppt/slides/slide260.xml" ContentType="application/vnd.openxmlformats-officedocument.presentationml.slide+xml"/>
  <Override PartName="/ppt/slides/slide261.xml" ContentType="application/vnd.openxmlformats-officedocument.presentationml.slide+xml"/>
  <Override PartName="/ppt/slides/slide262.xml" ContentType="application/vnd.openxmlformats-officedocument.presentationml.slide+xml"/>
  <Override PartName="/ppt/slides/slide263.xml" ContentType="application/vnd.openxmlformats-officedocument.presentationml.slide+xml"/>
  <Override PartName="/ppt/slides/slide264.xml" ContentType="application/vnd.openxmlformats-officedocument.presentationml.slide+xml"/>
  <Override PartName="/ppt/slides/slide265.xml" ContentType="application/vnd.openxmlformats-officedocument.presentationml.slide+xml"/>
  <Override PartName="/ppt/slides/slide266.xml" ContentType="application/vnd.openxmlformats-officedocument.presentationml.slide+xml"/>
  <Override PartName="/ppt/slides/slide267.xml" ContentType="application/vnd.openxmlformats-officedocument.presentationml.slide+xml"/>
  <Override PartName="/ppt/slides/slide268.xml" ContentType="application/vnd.openxmlformats-officedocument.presentationml.slide+xml"/>
  <Override PartName="/ppt/slides/slide269.xml" ContentType="application/vnd.openxmlformats-officedocument.presentationml.slide+xml"/>
  <Override PartName="/ppt/slides/slide270.xml" ContentType="application/vnd.openxmlformats-officedocument.presentationml.slide+xml"/>
  <Override PartName="/ppt/slides/slide271.xml" ContentType="application/vnd.openxmlformats-officedocument.presentationml.slide+xml"/>
  <Override PartName="/ppt/slides/slide272.xml" ContentType="application/vnd.openxmlformats-officedocument.presentationml.slide+xml"/>
  <Override PartName="/ppt/slides/slide273.xml" ContentType="application/vnd.openxmlformats-officedocument.presentationml.slide+xml"/>
  <Override PartName="/ppt/slides/slide274.xml" ContentType="application/vnd.openxmlformats-officedocument.presentationml.slide+xml"/>
  <Override PartName="/ppt/slides/slide275.xml" ContentType="application/vnd.openxmlformats-officedocument.presentationml.slide+xml"/>
  <Override PartName="/ppt/slides/slide276.xml" ContentType="application/vnd.openxmlformats-officedocument.presentationml.slide+xml"/>
  <Override PartName="/ppt/slides/slide277.xml" ContentType="application/vnd.openxmlformats-officedocument.presentationml.slide+xml"/>
  <Override PartName="/ppt/slides/slide278.xml" ContentType="application/vnd.openxmlformats-officedocument.presentationml.slide+xml"/>
  <Override PartName="/ppt/slides/slide279.xml" ContentType="application/vnd.openxmlformats-officedocument.presentationml.slide+xml"/>
  <Override PartName="/ppt/slides/slide280.xml" ContentType="application/vnd.openxmlformats-officedocument.presentationml.slide+xml"/>
  <Override PartName="/ppt/slides/slide281.xml" ContentType="application/vnd.openxmlformats-officedocument.presentationml.slide+xml"/>
  <Override PartName="/ppt/slides/slide282.xml" ContentType="application/vnd.openxmlformats-officedocument.presentationml.slide+xml"/>
  <Override PartName="/ppt/slides/slide283.xml" ContentType="application/vnd.openxmlformats-officedocument.presentationml.slide+xml"/>
  <Override PartName="/ppt/slides/slide284.xml" ContentType="application/vnd.openxmlformats-officedocument.presentationml.slide+xml"/>
  <Override PartName="/ppt/slides/slide285.xml" ContentType="application/vnd.openxmlformats-officedocument.presentationml.slide+xml"/>
  <Override PartName="/ppt/slides/slide286.xml" ContentType="application/vnd.openxmlformats-officedocument.presentationml.slide+xml"/>
  <Override PartName="/ppt/slides/slide287.xml" ContentType="application/vnd.openxmlformats-officedocument.presentationml.slide+xml"/>
  <Override PartName="/ppt/slides/slide288.xml" ContentType="application/vnd.openxmlformats-officedocument.presentationml.slide+xml"/>
  <Override PartName="/ppt/slides/slide289.xml" ContentType="application/vnd.openxmlformats-officedocument.presentationml.slide+xml"/>
  <Override PartName="/ppt/slides/slide290.xml" ContentType="application/vnd.openxmlformats-officedocument.presentationml.slide+xml"/>
  <Override PartName="/ppt/slides/slide291.xml" ContentType="application/vnd.openxmlformats-officedocument.presentationml.slide+xml"/>
  <Override PartName="/ppt/slides/slide292.xml" ContentType="application/vnd.openxmlformats-officedocument.presentationml.slide+xml"/>
  <Override PartName="/ppt/slides/slide293.xml" ContentType="application/vnd.openxmlformats-officedocument.presentationml.slide+xml"/>
  <Override PartName="/ppt/slides/slide29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6"/>
  </p:notesMasterIdLst>
  <p:sldIdLst>
    <p:sldId id="256" r:id="rId2"/>
    <p:sldId id="257" r:id="rId3"/>
    <p:sldId id="258" r:id="rId4"/>
    <p:sldId id="259" r:id="rId5"/>
    <p:sldId id="307" r:id="rId6"/>
    <p:sldId id="261" r:id="rId7"/>
    <p:sldId id="308" r:id="rId8"/>
    <p:sldId id="321" r:id="rId9"/>
    <p:sldId id="262" r:id="rId10"/>
    <p:sldId id="310" r:id="rId11"/>
    <p:sldId id="309" r:id="rId12"/>
    <p:sldId id="311" r:id="rId13"/>
    <p:sldId id="263" r:id="rId14"/>
    <p:sldId id="312" r:id="rId15"/>
    <p:sldId id="313" r:id="rId16"/>
    <p:sldId id="314" r:id="rId17"/>
    <p:sldId id="264" r:id="rId18"/>
    <p:sldId id="316" r:id="rId19"/>
    <p:sldId id="265" r:id="rId20"/>
    <p:sldId id="317" r:id="rId21"/>
    <p:sldId id="266" r:id="rId22"/>
    <p:sldId id="318" r:id="rId23"/>
    <p:sldId id="267" r:id="rId24"/>
    <p:sldId id="268" r:id="rId25"/>
    <p:sldId id="319" r:id="rId26"/>
    <p:sldId id="269" r:id="rId27"/>
    <p:sldId id="341" r:id="rId28"/>
    <p:sldId id="342" r:id="rId29"/>
    <p:sldId id="343" r:id="rId30"/>
    <p:sldId id="344" r:id="rId31"/>
    <p:sldId id="346" r:id="rId32"/>
    <p:sldId id="347" r:id="rId33"/>
    <p:sldId id="299" r:id="rId34"/>
    <p:sldId id="303" r:id="rId35"/>
    <p:sldId id="345" r:id="rId36"/>
    <p:sldId id="270" r:id="rId37"/>
    <p:sldId id="337" r:id="rId38"/>
    <p:sldId id="300" r:id="rId39"/>
    <p:sldId id="271" r:id="rId40"/>
    <p:sldId id="339" r:id="rId41"/>
    <p:sldId id="272" r:id="rId42"/>
    <p:sldId id="302" r:id="rId43"/>
    <p:sldId id="348" r:id="rId44"/>
    <p:sldId id="273" r:id="rId45"/>
    <p:sldId id="349" r:id="rId46"/>
    <p:sldId id="274" r:id="rId47"/>
    <p:sldId id="350" r:id="rId48"/>
    <p:sldId id="304" r:id="rId49"/>
    <p:sldId id="275" r:id="rId50"/>
    <p:sldId id="352" r:id="rId51"/>
    <p:sldId id="351" r:id="rId52"/>
    <p:sldId id="276" r:id="rId53"/>
    <p:sldId id="353" r:id="rId54"/>
    <p:sldId id="354" r:id="rId55"/>
    <p:sldId id="278" r:id="rId56"/>
    <p:sldId id="355" r:id="rId57"/>
    <p:sldId id="356" r:id="rId58"/>
    <p:sldId id="357" r:id="rId59"/>
    <p:sldId id="358" r:id="rId60"/>
    <p:sldId id="359" r:id="rId61"/>
    <p:sldId id="360" r:id="rId62"/>
    <p:sldId id="305" r:id="rId63"/>
    <p:sldId id="361" r:id="rId64"/>
    <p:sldId id="279" r:id="rId65"/>
    <p:sldId id="362" r:id="rId66"/>
    <p:sldId id="306" r:id="rId67"/>
    <p:sldId id="280" r:id="rId68"/>
    <p:sldId id="363" r:id="rId69"/>
    <p:sldId id="364" r:id="rId70"/>
    <p:sldId id="365" r:id="rId71"/>
    <p:sldId id="366" r:id="rId72"/>
    <p:sldId id="367" r:id="rId73"/>
    <p:sldId id="368" r:id="rId74"/>
    <p:sldId id="369" r:id="rId75"/>
    <p:sldId id="370" r:id="rId76"/>
    <p:sldId id="371" r:id="rId77"/>
    <p:sldId id="372" r:id="rId78"/>
    <p:sldId id="393" r:id="rId79"/>
    <p:sldId id="373" r:id="rId80"/>
    <p:sldId id="395" r:id="rId81"/>
    <p:sldId id="394" r:id="rId82"/>
    <p:sldId id="374" r:id="rId83"/>
    <p:sldId id="375" r:id="rId84"/>
    <p:sldId id="396" r:id="rId85"/>
    <p:sldId id="376" r:id="rId86"/>
    <p:sldId id="377" r:id="rId87"/>
    <p:sldId id="397" r:id="rId88"/>
    <p:sldId id="378" r:id="rId89"/>
    <p:sldId id="379" r:id="rId90"/>
    <p:sldId id="380" r:id="rId91"/>
    <p:sldId id="381" r:id="rId92"/>
    <p:sldId id="399" r:id="rId93"/>
    <p:sldId id="400" r:id="rId94"/>
    <p:sldId id="401" r:id="rId95"/>
    <p:sldId id="402" r:id="rId96"/>
    <p:sldId id="398" r:id="rId97"/>
    <p:sldId id="383" r:id="rId98"/>
    <p:sldId id="384" r:id="rId99"/>
    <p:sldId id="386" r:id="rId100"/>
    <p:sldId id="387" r:id="rId101"/>
    <p:sldId id="388" r:id="rId102"/>
    <p:sldId id="390" r:id="rId103"/>
    <p:sldId id="391" r:id="rId104"/>
    <p:sldId id="392" r:id="rId105"/>
    <p:sldId id="332" r:id="rId106"/>
    <p:sldId id="333" r:id="rId107"/>
    <p:sldId id="334" r:id="rId108"/>
    <p:sldId id="403" r:id="rId109"/>
    <p:sldId id="404" r:id="rId110"/>
    <p:sldId id="405" r:id="rId111"/>
    <p:sldId id="406" r:id="rId112"/>
    <p:sldId id="407" r:id="rId113"/>
    <p:sldId id="408" r:id="rId114"/>
    <p:sldId id="409" r:id="rId115"/>
    <p:sldId id="410" r:id="rId116"/>
    <p:sldId id="411" r:id="rId117"/>
    <p:sldId id="412" r:id="rId118"/>
    <p:sldId id="413" r:id="rId119"/>
    <p:sldId id="414" r:id="rId120"/>
    <p:sldId id="415" r:id="rId121"/>
    <p:sldId id="416" r:id="rId122"/>
    <p:sldId id="417" r:id="rId123"/>
    <p:sldId id="418" r:id="rId124"/>
    <p:sldId id="419" r:id="rId125"/>
    <p:sldId id="420" r:id="rId126"/>
    <p:sldId id="421" r:id="rId127"/>
    <p:sldId id="422" r:id="rId128"/>
    <p:sldId id="423" r:id="rId129"/>
    <p:sldId id="424" r:id="rId130"/>
    <p:sldId id="425" r:id="rId131"/>
    <p:sldId id="426" r:id="rId132"/>
    <p:sldId id="427" r:id="rId133"/>
    <p:sldId id="428" r:id="rId134"/>
    <p:sldId id="429" r:id="rId135"/>
    <p:sldId id="430" r:id="rId136"/>
    <p:sldId id="431" r:id="rId137"/>
    <p:sldId id="432" r:id="rId138"/>
    <p:sldId id="433" r:id="rId139"/>
    <p:sldId id="434" r:id="rId140"/>
    <p:sldId id="435" r:id="rId141"/>
    <p:sldId id="436" r:id="rId142"/>
    <p:sldId id="437" r:id="rId143"/>
    <p:sldId id="438" r:id="rId144"/>
    <p:sldId id="439" r:id="rId145"/>
    <p:sldId id="440" r:id="rId146"/>
    <p:sldId id="441" r:id="rId147"/>
    <p:sldId id="442" r:id="rId148"/>
    <p:sldId id="443" r:id="rId149"/>
    <p:sldId id="444" r:id="rId150"/>
    <p:sldId id="445" r:id="rId151"/>
    <p:sldId id="446" r:id="rId152"/>
    <p:sldId id="447" r:id="rId153"/>
    <p:sldId id="448" r:id="rId154"/>
    <p:sldId id="449" r:id="rId155"/>
    <p:sldId id="450" r:id="rId156"/>
    <p:sldId id="451" r:id="rId157"/>
    <p:sldId id="452" r:id="rId158"/>
    <p:sldId id="453" r:id="rId159"/>
    <p:sldId id="454" r:id="rId160"/>
    <p:sldId id="455" r:id="rId161"/>
    <p:sldId id="456" r:id="rId162"/>
    <p:sldId id="457" r:id="rId163"/>
    <p:sldId id="458" r:id="rId164"/>
    <p:sldId id="459" r:id="rId165"/>
    <p:sldId id="460" r:id="rId166"/>
    <p:sldId id="461" r:id="rId167"/>
    <p:sldId id="462" r:id="rId168"/>
    <p:sldId id="463" r:id="rId169"/>
    <p:sldId id="464" r:id="rId170"/>
    <p:sldId id="465" r:id="rId171"/>
    <p:sldId id="466" r:id="rId172"/>
    <p:sldId id="467" r:id="rId173"/>
    <p:sldId id="468" r:id="rId174"/>
    <p:sldId id="469" r:id="rId175"/>
    <p:sldId id="470" r:id="rId176"/>
    <p:sldId id="471" r:id="rId177"/>
    <p:sldId id="472" r:id="rId178"/>
    <p:sldId id="473" r:id="rId179"/>
    <p:sldId id="474" r:id="rId180"/>
    <p:sldId id="475" r:id="rId181"/>
    <p:sldId id="476" r:id="rId182"/>
    <p:sldId id="477" r:id="rId183"/>
    <p:sldId id="478" r:id="rId184"/>
    <p:sldId id="479" r:id="rId185"/>
    <p:sldId id="480" r:id="rId186"/>
    <p:sldId id="481" r:id="rId187"/>
    <p:sldId id="482" r:id="rId188"/>
    <p:sldId id="483" r:id="rId189"/>
    <p:sldId id="484" r:id="rId190"/>
    <p:sldId id="485" r:id="rId191"/>
    <p:sldId id="486" r:id="rId192"/>
    <p:sldId id="487" r:id="rId193"/>
    <p:sldId id="488" r:id="rId194"/>
    <p:sldId id="489" r:id="rId195"/>
    <p:sldId id="490" r:id="rId196"/>
    <p:sldId id="491" r:id="rId197"/>
    <p:sldId id="492" r:id="rId198"/>
    <p:sldId id="493" r:id="rId199"/>
    <p:sldId id="494" r:id="rId200"/>
    <p:sldId id="495" r:id="rId201"/>
    <p:sldId id="496" r:id="rId202"/>
    <p:sldId id="497" r:id="rId203"/>
    <p:sldId id="498" r:id="rId204"/>
    <p:sldId id="499" r:id="rId205"/>
    <p:sldId id="500" r:id="rId206"/>
    <p:sldId id="501" r:id="rId207"/>
    <p:sldId id="502" r:id="rId208"/>
    <p:sldId id="503" r:id="rId209"/>
    <p:sldId id="504" r:id="rId210"/>
    <p:sldId id="590" r:id="rId211"/>
    <p:sldId id="505" r:id="rId212"/>
    <p:sldId id="506" r:id="rId213"/>
    <p:sldId id="507" r:id="rId214"/>
    <p:sldId id="508" r:id="rId215"/>
    <p:sldId id="509" r:id="rId216"/>
    <p:sldId id="510" r:id="rId217"/>
    <p:sldId id="511" r:id="rId218"/>
    <p:sldId id="512" r:id="rId219"/>
    <p:sldId id="513" r:id="rId220"/>
    <p:sldId id="514" r:id="rId221"/>
    <p:sldId id="515" r:id="rId222"/>
    <p:sldId id="516" r:id="rId223"/>
    <p:sldId id="517" r:id="rId224"/>
    <p:sldId id="518" r:id="rId225"/>
    <p:sldId id="519" r:id="rId226"/>
    <p:sldId id="520" r:id="rId227"/>
    <p:sldId id="521" r:id="rId228"/>
    <p:sldId id="522" r:id="rId229"/>
    <p:sldId id="592" r:id="rId230"/>
    <p:sldId id="593" r:id="rId231"/>
    <p:sldId id="523" r:id="rId232"/>
    <p:sldId id="524" r:id="rId233"/>
    <p:sldId id="525" r:id="rId234"/>
    <p:sldId id="526" r:id="rId235"/>
    <p:sldId id="527" r:id="rId236"/>
    <p:sldId id="530" r:id="rId237"/>
    <p:sldId id="531" r:id="rId238"/>
    <p:sldId id="532" r:id="rId239"/>
    <p:sldId id="533" r:id="rId240"/>
    <p:sldId id="534" r:id="rId241"/>
    <p:sldId id="535" r:id="rId242"/>
    <p:sldId id="536" r:id="rId243"/>
    <p:sldId id="537" r:id="rId244"/>
    <p:sldId id="538" r:id="rId245"/>
    <p:sldId id="539" r:id="rId246"/>
    <p:sldId id="540" r:id="rId247"/>
    <p:sldId id="541" r:id="rId248"/>
    <p:sldId id="542" r:id="rId249"/>
    <p:sldId id="543" r:id="rId250"/>
    <p:sldId id="544" r:id="rId251"/>
    <p:sldId id="545" r:id="rId252"/>
    <p:sldId id="546" r:id="rId253"/>
    <p:sldId id="547" r:id="rId254"/>
    <p:sldId id="548" r:id="rId255"/>
    <p:sldId id="549" r:id="rId256"/>
    <p:sldId id="550" r:id="rId257"/>
    <p:sldId id="551" r:id="rId258"/>
    <p:sldId id="552" r:id="rId259"/>
    <p:sldId id="553" r:id="rId260"/>
    <p:sldId id="554" r:id="rId261"/>
    <p:sldId id="555" r:id="rId262"/>
    <p:sldId id="556" r:id="rId263"/>
    <p:sldId id="557" r:id="rId264"/>
    <p:sldId id="558" r:id="rId265"/>
    <p:sldId id="559" r:id="rId266"/>
    <p:sldId id="560" r:id="rId267"/>
    <p:sldId id="561" r:id="rId268"/>
    <p:sldId id="562" r:id="rId269"/>
    <p:sldId id="563" r:id="rId270"/>
    <p:sldId id="564" r:id="rId271"/>
    <p:sldId id="565" r:id="rId272"/>
    <p:sldId id="566" r:id="rId273"/>
    <p:sldId id="567" r:id="rId274"/>
    <p:sldId id="568" r:id="rId275"/>
    <p:sldId id="569" r:id="rId276"/>
    <p:sldId id="570" r:id="rId277"/>
    <p:sldId id="571" r:id="rId278"/>
    <p:sldId id="573" r:id="rId279"/>
    <p:sldId id="574" r:id="rId280"/>
    <p:sldId id="575" r:id="rId281"/>
    <p:sldId id="576" r:id="rId282"/>
    <p:sldId id="577" r:id="rId283"/>
    <p:sldId id="578" r:id="rId284"/>
    <p:sldId id="579" r:id="rId285"/>
    <p:sldId id="580" r:id="rId286"/>
    <p:sldId id="581" r:id="rId287"/>
    <p:sldId id="582" r:id="rId288"/>
    <p:sldId id="583" r:id="rId289"/>
    <p:sldId id="584" r:id="rId290"/>
    <p:sldId id="585" r:id="rId291"/>
    <p:sldId id="586" r:id="rId292"/>
    <p:sldId id="587" r:id="rId293"/>
    <p:sldId id="588" r:id="rId294"/>
    <p:sldId id="589" r:id="rId29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343" autoAdjust="0"/>
  </p:normalViewPr>
  <p:slideViewPr>
    <p:cSldViewPr>
      <p:cViewPr varScale="1">
        <p:scale>
          <a:sx n="73" d="100"/>
          <a:sy n="73" d="100"/>
        </p:scale>
        <p:origin x="129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6.xml"/><Relationship Id="rId299" Type="http://schemas.openxmlformats.org/officeDocument/2006/relationships/theme" Target="theme/theme1.xml"/><Relationship Id="rId21" Type="http://schemas.openxmlformats.org/officeDocument/2006/relationships/slide" Target="slides/slide20.xml"/><Relationship Id="rId63" Type="http://schemas.openxmlformats.org/officeDocument/2006/relationships/slide" Target="slides/slide62.xml"/><Relationship Id="rId159" Type="http://schemas.openxmlformats.org/officeDocument/2006/relationships/slide" Target="slides/slide158.xml"/><Relationship Id="rId170" Type="http://schemas.openxmlformats.org/officeDocument/2006/relationships/slide" Target="slides/slide169.xml"/><Relationship Id="rId226" Type="http://schemas.openxmlformats.org/officeDocument/2006/relationships/slide" Target="slides/slide225.xml"/><Relationship Id="rId268" Type="http://schemas.openxmlformats.org/officeDocument/2006/relationships/slide" Target="slides/slide267.xml"/><Relationship Id="rId32" Type="http://schemas.openxmlformats.org/officeDocument/2006/relationships/slide" Target="slides/slide31.xml"/><Relationship Id="rId74" Type="http://schemas.openxmlformats.org/officeDocument/2006/relationships/slide" Target="slides/slide73.xml"/><Relationship Id="rId128" Type="http://schemas.openxmlformats.org/officeDocument/2006/relationships/slide" Target="slides/slide127.xml"/><Relationship Id="rId5" Type="http://schemas.openxmlformats.org/officeDocument/2006/relationships/slide" Target="slides/slide4.xml"/><Relationship Id="rId181" Type="http://schemas.openxmlformats.org/officeDocument/2006/relationships/slide" Target="slides/slide180.xml"/><Relationship Id="rId237" Type="http://schemas.openxmlformats.org/officeDocument/2006/relationships/slide" Target="slides/slide236.xml"/><Relationship Id="rId279" Type="http://schemas.openxmlformats.org/officeDocument/2006/relationships/slide" Target="slides/slide278.xml"/><Relationship Id="rId43" Type="http://schemas.openxmlformats.org/officeDocument/2006/relationships/slide" Target="slides/slide42.xml"/><Relationship Id="rId139" Type="http://schemas.openxmlformats.org/officeDocument/2006/relationships/slide" Target="slides/slide138.xml"/><Relationship Id="rId290" Type="http://schemas.openxmlformats.org/officeDocument/2006/relationships/slide" Target="slides/slide289.xml"/><Relationship Id="rId85" Type="http://schemas.openxmlformats.org/officeDocument/2006/relationships/slide" Target="slides/slide84.xml"/><Relationship Id="rId150" Type="http://schemas.openxmlformats.org/officeDocument/2006/relationships/slide" Target="slides/slide149.xml"/><Relationship Id="rId192" Type="http://schemas.openxmlformats.org/officeDocument/2006/relationships/slide" Target="slides/slide191.xml"/><Relationship Id="rId206" Type="http://schemas.openxmlformats.org/officeDocument/2006/relationships/slide" Target="slides/slide205.xml"/><Relationship Id="rId248" Type="http://schemas.openxmlformats.org/officeDocument/2006/relationships/slide" Target="slides/slide247.xml"/><Relationship Id="rId12" Type="http://schemas.openxmlformats.org/officeDocument/2006/relationships/slide" Target="slides/slide11.xml"/><Relationship Id="rId108" Type="http://schemas.openxmlformats.org/officeDocument/2006/relationships/slide" Target="slides/slide107.xml"/><Relationship Id="rId54" Type="http://schemas.openxmlformats.org/officeDocument/2006/relationships/slide" Target="slides/slide53.xml"/><Relationship Id="rId75" Type="http://schemas.openxmlformats.org/officeDocument/2006/relationships/slide" Target="slides/slide74.xml"/><Relationship Id="rId96" Type="http://schemas.openxmlformats.org/officeDocument/2006/relationships/slide" Target="slides/slide95.xml"/><Relationship Id="rId140" Type="http://schemas.openxmlformats.org/officeDocument/2006/relationships/slide" Target="slides/slide139.xml"/><Relationship Id="rId161" Type="http://schemas.openxmlformats.org/officeDocument/2006/relationships/slide" Target="slides/slide160.xml"/><Relationship Id="rId182" Type="http://schemas.openxmlformats.org/officeDocument/2006/relationships/slide" Target="slides/slide181.xml"/><Relationship Id="rId217" Type="http://schemas.openxmlformats.org/officeDocument/2006/relationships/slide" Target="slides/slide216.xml"/><Relationship Id="rId6" Type="http://schemas.openxmlformats.org/officeDocument/2006/relationships/slide" Target="slides/slide5.xml"/><Relationship Id="rId238" Type="http://schemas.openxmlformats.org/officeDocument/2006/relationships/slide" Target="slides/slide237.xml"/><Relationship Id="rId259" Type="http://schemas.openxmlformats.org/officeDocument/2006/relationships/slide" Target="slides/slide258.xml"/><Relationship Id="rId23" Type="http://schemas.openxmlformats.org/officeDocument/2006/relationships/slide" Target="slides/slide22.xml"/><Relationship Id="rId119" Type="http://schemas.openxmlformats.org/officeDocument/2006/relationships/slide" Target="slides/slide118.xml"/><Relationship Id="rId270" Type="http://schemas.openxmlformats.org/officeDocument/2006/relationships/slide" Target="slides/slide269.xml"/><Relationship Id="rId291" Type="http://schemas.openxmlformats.org/officeDocument/2006/relationships/slide" Target="slides/slide290.xml"/><Relationship Id="rId44" Type="http://schemas.openxmlformats.org/officeDocument/2006/relationships/slide" Target="slides/slide43.xml"/><Relationship Id="rId65" Type="http://schemas.openxmlformats.org/officeDocument/2006/relationships/slide" Target="slides/slide64.xml"/><Relationship Id="rId86" Type="http://schemas.openxmlformats.org/officeDocument/2006/relationships/slide" Target="slides/slide85.xml"/><Relationship Id="rId130" Type="http://schemas.openxmlformats.org/officeDocument/2006/relationships/slide" Target="slides/slide129.xml"/><Relationship Id="rId151" Type="http://schemas.openxmlformats.org/officeDocument/2006/relationships/slide" Target="slides/slide150.xml"/><Relationship Id="rId172" Type="http://schemas.openxmlformats.org/officeDocument/2006/relationships/slide" Target="slides/slide171.xml"/><Relationship Id="rId193" Type="http://schemas.openxmlformats.org/officeDocument/2006/relationships/slide" Target="slides/slide192.xml"/><Relationship Id="rId207" Type="http://schemas.openxmlformats.org/officeDocument/2006/relationships/slide" Target="slides/slide206.xml"/><Relationship Id="rId228" Type="http://schemas.openxmlformats.org/officeDocument/2006/relationships/slide" Target="slides/slide227.xml"/><Relationship Id="rId249" Type="http://schemas.openxmlformats.org/officeDocument/2006/relationships/slide" Target="slides/slide248.xml"/><Relationship Id="rId13" Type="http://schemas.openxmlformats.org/officeDocument/2006/relationships/slide" Target="slides/slide12.xml"/><Relationship Id="rId109" Type="http://schemas.openxmlformats.org/officeDocument/2006/relationships/slide" Target="slides/slide108.xml"/><Relationship Id="rId260" Type="http://schemas.openxmlformats.org/officeDocument/2006/relationships/slide" Target="slides/slide259.xml"/><Relationship Id="rId281" Type="http://schemas.openxmlformats.org/officeDocument/2006/relationships/slide" Target="slides/slide280.xml"/><Relationship Id="rId34" Type="http://schemas.openxmlformats.org/officeDocument/2006/relationships/slide" Target="slides/slide33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20" Type="http://schemas.openxmlformats.org/officeDocument/2006/relationships/slide" Target="slides/slide119.xml"/><Relationship Id="rId141" Type="http://schemas.openxmlformats.org/officeDocument/2006/relationships/slide" Target="slides/slide140.xml"/><Relationship Id="rId7" Type="http://schemas.openxmlformats.org/officeDocument/2006/relationships/slide" Target="slides/slide6.xml"/><Relationship Id="rId162" Type="http://schemas.openxmlformats.org/officeDocument/2006/relationships/slide" Target="slides/slide161.xml"/><Relationship Id="rId183" Type="http://schemas.openxmlformats.org/officeDocument/2006/relationships/slide" Target="slides/slide182.xml"/><Relationship Id="rId218" Type="http://schemas.openxmlformats.org/officeDocument/2006/relationships/slide" Target="slides/slide217.xml"/><Relationship Id="rId239" Type="http://schemas.openxmlformats.org/officeDocument/2006/relationships/slide" Target="slides/slide238.xml"/><Relationship Id="rId250" Type="http://schemas.openxmlformats.org/officeDocument/2006/relationships/slide" Target="slides/slide249.xml"/><Relationship Id="rId271" Type="http://schemas.openxmlformats.org/officeDocument/2006/relationships/slide" Target="slides/slide270.xml"/><Relationship Id="rId292" Type="http://schemas.openxmlformats.org/officeDocument/2006/relationships/slide" Target="slides/slide291.xml"/><Relationship Id="rId24" Type="http://schemas.openxmlformats.org/officeDocument/2006/relationships/slide" Target="slides/slide23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31" Type="http://schemas.openxmlformats.org/officeDocument/2006/relationships/slide" Target="slides/slide130.xml"/><Relationship Id="rId152" Type="http://schemas.openxmlformats.org/officeDocument/2006/relationships/slide" Target="slides/slide151.xml"/><Relationship Id="rId173" Type="http://schemas.openxmlformats.org/officeDocument/2006/relationships/slide" Target="slides/slide172.xml"/><Relationship Id="rId194" Type="http://schemas.openxmlformats.org/officeDocument/2006/relationships/slide" Target="slides/slide193.xml"/><Relationship Id="rId208" Type="http://schemas.openxmlformats.org/officeDocument/2006/relationships/slide" Target="slides/slide207.xml"/><Relationship Id="rId229" Type="http://schemas.openxmlformats.org/officeDocument/2006/relationships/slide" Target="slides/slide228.xml"/><Relationship Id="rId240" Type="http://schemas.openxmlformats.org/officeDocument/2006/relationships/slide" Target="slides/slide239.xml"/><Relationship Id="rId261" Type="http://schemas.openxmlformats.org/officeDocument/2006/relationships/slide" Target="slides/slide260.xml"/><Relationship Id="rId14" Type="http://schemas.openxmlformats.org/officeDocument/2006/relationships/slide" Target="slides/slide13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282" Type="http://schemas.openxmlformats.org/officeDocument/2006/relationships/slide" Target="slides/slide281.xml"/><Relationship Id="rId8" Type="http://schemas.openxmlformats.org/officeDocument/2006/relationships/slide" Target="slides/slide7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142" Type="http://schemas.openxmlformats.org/officeDocument/2006/relationships/slide" Target="slides/slide141.xml"/><Relationship Id="rId163" Type="http://schemas.openxmlformats.org/officeDocument/2006/relationships/slide" Target="slides/slide162.xml"/><Relationship Id="rId184" Type="http://schemas.openxmlformats.org/officeDocument/2006/relationships/slide" Target="slides/slide183.xml"/><Relationship Id="rId219" Type="http://schemas.openxmlformats.org/officeDocument/2006/relationships/slide" Target="slides/slide218.xml"/><Relationship Id="rId230" Type="http://schemas.openxmlformats.org/officeDocument/2006/relationships/slide" Target="slides/slide229.xml"/><Relationship Id="rId251" Type="http://schemas.openxmlformats.org/officeDocument/2006/relationships/slide" Target="slides/slide250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272" Type="http://schemas.openxmlformats.org/officeDocument/2006/relationships/slide" Target="slides/slide271.xml"/><Relationship Id="rId293" Type="http://schemas.openxmlformats.org/officeDocument/2006/relationships/slide" Target="slides/slide29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32" Type="http://schemas.openxmlformats.org/officeDocument/2006/relationships/slide" Target="slides/slide131.xml"/><Relationship Id="rId153" Type="http://schemas.openxmlformats.org/officeDocument/2006/relationships/slide" Target="slides/slide152.xml"/><Relationship Id="rId174" Type="http://schemas.openxmlformats.org/officeDocument/2006/relationships/slide" Target="slides/slide173.xml"/><Relationship Id="rId195" Type="http://schemas.openxmlformats.org/officeDocument/2006/relationships/slide" Target="slides/slide194.xml"/><Relationship Id="rId209" Type="http://schemas.openxmlformats.org/officeDocument/2006/relationships/slide" Target="slides/slide208.xml"/><Relationship Id="rId220" Type="http://schemas.openxmlformats.org/officeDocument/2006/relationships/slide" Target="slides/slide219.xml"/><Relationship Id="rId241" Type="http://schemas.openxmlformats.org/officeDocument/2006/relationships/slide" Target="slides/slide240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262" Type="http://schemas.openxmlformats.org/officeDocument/2006/relationships/slide" Target="slides/slide261.xml"/><Relationship Id="rId283" Type="http://schemas.openxmlformats.org/officeDocument/2006/relationships/slide" Target="slides/slide282.xml"/><Relationship Id="rId78" Type="http://schemas.openxmlformats.org/officeDocument/2006/relationships/slide" Target="slides/slide77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43" Type="http://schemas.openxmlformats.org/officeDocument/2006/relationships/slide" Target="slides/slide142.xml"/><Relationship Id="rId164" Type="http://schemas.openxmlformats.org/officeDocument/2006/relationships/slide" Target="slides/slide163.xml"/><Relationship Id="rId185" Type="http://schemas.openxmlformats.org/officeDocument/2006/relationships/slide" Target="slides/slide184.xml"/><Relationship Id="rId9" Type="http://schemas.openxmlformats.org/officeDocument/2006/relationships/slide" Target="slides/slide8.xml"/><Relationship Id="rId210" Type="http://schemas.openxmlformats.org/officeDocument/2006/relationships/slide" Target="slides/slide209.xml"/><Relationship Id="rId26" Type="http://schemas.openxmlformats.org/officeDocument/2006/relationships/slide" Target="slides/slide25.xml"/><Relationship Id="rId231" Type="http://schemas.openxmlformats.org/officeDocument/2006/relationships/slide" Target="slides/slide230.xml"/><Relationship Id="rId252" Type="http://schemas.openxmlformats.org/officeDocument/2006/relationships/slide" Target="slides/slide251.xml"/><Relationship Id="rId273" Type="http://schemas.openxmlformats.org/officeDocument/2006/relationships/slide" Target="slides/slide272.xml"/><Relationship Id="rId294" Type="http://schemas.openxmlformats.org/officeDocument/2006/relationships/slide" Target="slides/slide293.xml"/><Relationship Id="rId47" Type="http://schemas.openxmlformats.org/officeDocument/2006/relationships/slide" Target="slides/slide46.xml"/><Relationship Id="rId68" Type="http://schemas.openxmlformats.org/officeDocument/2006/relationships/slide" Target="slides/slide67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slide" Target="slides/slide132.xml"/><Relationship Id="rId154" Type="http://schemas.openxmlformats.org/officeDocument/2006/relationships/slide" Target="slides/slide153.xml"/><Relationship Id="rId175" Type="http://schemas.openxmlformats.org/officeDocument/2006/relationships/slide" Target="slides/slide174.xml"/><Relationship Id="rId196" Type="http://schemas.openxmlformats.org/officeDocument/2006/relationships/slide" Target="slides/slide195.xml"/><Relationship Id="rId200" Type="http://schemas.openxmlformats.org/officeDocument/2006/relationships/slide" Target="slides/slide199.xml"/><Relationship Id="rId16" Type="http://schemas.openxmlformats.org/officeDocument/2006/relationships/slide" Target="slides/slide15.xml"/><Relationship Id="rId221" Type="http://schemas.openxmlformats.org/officeDocument/2006/relationships/slide" Target="slides/slide220.xml"/><Relationship Id="rId242" Type="http://schemas.openxmlformats.org/officeDocument/2006/relationships/slide" Target="slides/slide241.xml"/><Relationship Id="rId263" Type="http://schemas.openxmlformats.org/officeDocument/2006/relationships/slide" Target="slides/slide262.xml"/><Relationship Id="rId284" Type="http://schemas.openxmlformats.org/officeDocument/2006/relationships/slide" Target="slides/slide283.xml"/><Relationship Id="rId37" Type="http://schemas.openxmlformats.org/officeDocument/2006/relationships/slide" Target="slides/slide36.xml"/><Relationship Id="rId58" Type="http://schemas.openxmlformats.org/officeDocument/2006/relationships/slide" Target="slides/slide57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44" Type="http://schemas.openxmlformats.org/officeDocument/2006/relationships/slide" Target="slides/slide143.xml"/><Relationship Id="rId90" Type="http://schemas.openxmlformats.org/officeDocument/2006/relationships/slide" Target="slides/slide89.xml"/><Relationship Id="rId165" Type="http://schemas.openxmlformats.org/officeDocument/2006/relationships/slide" Target="slides/slide164.xml"/><Relationship Id="rId186" Type="http://schemas.openxmlformats.org/officeDocument/2006/relationships/slide" Target="slides/slide185.xml"/><Relationship Id="rId211" Type="http://schemas.openxmlformats.org/officeDocument/2006/relationships/slide" Target="slides/slide210.xml"/><Relationship Id="rId232" Type="http://schemas.openxmlformats.org/officeDocument/2006/relationships/slide" Target="slides/slide231.xml"/><Relationship Id="rId253" Type="http://schemas.openxmlformats.org/officeDocument/2006/relationships/slide" Target="slides/slide252.xml"/><Relationship Id="rId274" Type="http://schemas.openxmlformats.org/officeDocument/2006/relationships/slide" Target="slides/slide273.xml"/><Relationship Id="rId295" Type="http://schemas.openxmlformats.org/officeDocument/2006/relationships/slide" Target="slides/slide294.xml"/><Relationship Id="rId27" Type="http://schemas.openxmlformats.org/officeDocument/2006/relationships/slide" Target="slides/slide26.xml"/><Relationship Id="rId48" Type="http://schemas.openxmlformats.org/officeDocument/2006/relationships/slide" Target="slides/slide47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34" Type="http://schemas.openxmlformats.org/officeDocument/2006/relationships/slide" Target="slides/slide133.xml"/><Relationship Id="rId80" Type="http://schemas.openxmlformats.org/officeDocument/2006/relationships/slide" Target="slides/slide79.xml"/><Relationship Id="rId155" Type="http://schemas.openxmlformats.org/officeDocument/2006/relationships/slide" Target="slides/slide154.xml"/><Relationship Id="rId176" Type="http://schemas.openxmlformats.org/officeDocument/2006/relationships/slide" Target="slides/slide175.xml"/><Relationship Id="rId197" Type="http://schemas.openxmlformats.org/officeDocument/2006/relationships/slide" Target="slides/slide196.xml"/><Relationship Id="rId201" Type="http://schemas.openxmlformats.org/officeDocument/2006/relationships/slide" Target="slides/slide200.xml"/><Relationship Id="rId222" Type="http://schemas.openxmlformats.org/officeDocument/2006/relationships/slide" Target="slides/slide221.xml"/><Relationship Id="rId243" Type="http://schemas.openxmlformats.org/officeDocument/2006/relationships/slide" Target="slides/slide242.xml"/><Relationship Id="rId264" Type="http://schemas.openxmlformats.org/officeDocument/2006/relationships/slide" Target="slides/slide263.xml"/><Relationship Id="rId285" Type="http://schemas.openxmlformats.org/officeDocument/2006/relationships/slide" Target="slides/slide284.xml"/><Relationship Id="rId17" Type="http://schemas.openxmlformats.org/officeDocument/2006/relationships/slide" Target="slides/slide16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24" Type="http://schemas.openxmlformats.org/officeDocument/2006/relationships/slide" Target="slides/slide123.xml"/><Relationship Id="rId70" Type="http://schemas.openxmlformats.org/officeDocument/2006/relationships/slide" Target="slides/slide69.xml"/><Relationship Id="rId91" Type="http://schemas.openxmlformats.org/officeDocument/2006/relationships/slide" Target="slides/slide90.xml"/><Relationship Id="rId145" Type="http://schemas.openxmlformats.org/officeDocument/2006/relationships/slide" Target="slides/slide144.xml"/><Relationship Id="rId166" Type="http://schemas.openxmlformats.org/officeDocument/2006/relationships/slide" Target="slides/slide165.xml"/><Relationship Id="rId187" Type="http://schemas.openxmlformats.org/officeDocument/2006/relationships/slide" Target="slides/slide186.xml"/><Relationship Id="rId1" Type="http://schemas.openxmlformats.org/officeDocument/2006/relationships/slideMaster" Target="slideMasters/slideMaster1.xml"/><Relationship Id="rId212" Type="http://schemas.openxmlformats.org/officeDocument/2006/relationships/slide" Target="slides/slide211.xml"/><Relationship Id="rId233" Type="http://schemas.openxmlformats.org/officeDocument/2006/relationships/slide" Target="slides/slide232.xml"/><Relationship Id="rId254" Type="http://schemas.openxmlformats.org/officeDocument/2006/relationships/slide" Target="slides/slide253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275" Type="http://schemas.openxmlformats.org/officeDocument/2006/relationships/slide" Target="slides/slide274.xml"/><Relationship Id="rId296" Type="http://schemas.openxmlformats.org/officeDocument/2006/relationships/notesMaster" Target="notesMasters/notesMaster1.xml"/><Relationship Id="rId300" Type="http://schemas.openxmlformats.org/officeDocument/2006/relationships/tableStyles" Target="tableStyles.xml"/><Relationship Id="rId60" Type="http://schemas.openxmlformats.org/officeDocument/2006/relationships/slide" Target="slides/slide59.xml"/><Relationship Id="rId81" Type="http://schemas.openxmlformats.org/officeDocument/2006/relationships/slide" Target="slides/slide80.xml"/><Relationship Id="rId135" Type="http://schemas.openxmlformats.org/officeDocument/2006/relationships/slide" Target="slides/slide134.xml"/><Relationship Id="rId156" Type="http://schemas.openxmlformats.org/officeDocument/2006/relationships/slide" Target="slides/slide155.xml"/><Relationship Id="rId177" Type="http://schemas.openxmlformats.org/officeDocument/2006/relationships/slide" Target="slides/slide176.xml"/><Relationship Id="rId198" Type="http://schemas.openxmlformats.org/officeDocument/2006/relationships/slide" Target="slides/slide197.xml"/><Relationship Id="rId202" Type="http://schemas.openxmlformats.org/officeDocument/2006/relationships/slide" Target="slides/slide201.xml"/><Relationship Id="rId223" Type="http://schemas.openxmlformats.org/officeDocument/2006/relationships/slide" Target="slides/slide222.xml"/><Relationship Id="rId244" Type="http://schemas.openxmlformats.org/officeDocument/2006/relationships/slide" Target="slides/slide243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265" Type="http://schemas.openxmlformats.org/officeDocument/2006/relationships/slide" Target="slides/slide264.xml"/><Relationship Id="rId286" Type="http://schemas.openxmlformats.org/officeDocument/2006/relationships/slide" Target="slides/slide285.xml"/><Relationship Id="rId50" Type="http://schemas.openxmlformats.org/officeDocument/2006/relationships/slide" Target="slides/slide49.xml"/><Relationship Id="rId104" Type="http://schemas.openxmlformats.org/officeDocument/2006/relationships/slide" Target="slides/slide103.xml"/><Relationship Id="rId125" Type="http://schemas.openxmlformats.org/officeDocument/2006/relationships/slide" Target="slides/slide124.xml"/><Relationship Id="rId146" Type="http://schemas.openxmlformats.org/officeDocument/2006/relationships/slide" Target="slides/slide145.xml"/><Relationship Id="rId167" Type="http://schemas.openxmlformats.org/officeDocument/2006/relationships/slide" Target="slides/slide166.xml"/><Relationship Id="rId188" Type="http://schemas.openxmlformats.org/officeDocument/2006/relationships/slide" Target="slides/slide187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13" Type="http://schemas.openxmlformats.org/officeDocument/2006/relationships/slide" Target="slides/slide212.xml"/><Relationship Id="rId234" Type="http://schemas.openxmlformats.org/officeDocument/2006/relationships/slide" Target="slides/slide233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55" Type="http://schemas.openxmlformats.org/officeDocument/2006/relationships/slide" Target="slides/slide254.xml"/><Relationship Id="rId276" Type="http://schemas.openxmlformats.org/officeDocument/2006/relationships/slide" Target="slides/slide275.xml"/><Relationship Id="rId297" Type="http://schemas.openxmlformats.org/officeDocument/2006/relationships/presProps" Target="presProps.xml"/><Relationship Id="rId40" Type="http://schemas.openxmlformats.org/officeDocument/2006/relationships/slide" Target="slides/slide39.xml"/><Relationship Id="rId115" Type="http://schemas.openxmlformats.org/officeDocument/2006/relationships/slide" Target="slides/slide114.xml"/><Relationship Id="rId136" Type="http://schemas.openxmlformats.org/officeDocument/2006/relationships/slide" Target="slides/slide135.xml"/><Relationship Id="rId157" Type="http://schemas.openxmlformats.org/officeDocument/2006/relationships/slide" Target="slides/slide156.xml"/><Relationship Id="rId178" Type="http://schemas.openxmlformats.org/officeDocument/2006/relationships/slide" Target="slides/slide177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9" Type="http://schemas.openxmlformats.org/officeDocument/2006/relationships/slide" Target="slides/slide198.xml"/><Relationship Id="rId203" Type="http://schemas.openxmlformats.org/officeDocument/2006/relationships/slide" Target="slides/slide202.xml"/><Relationship Id="rId19" Type="http://schemas.openxmlformats.org/officeDocument/2006/relationships/slide" Target="slides/slide18.xml"/><Relationship Id="rId224" Type="http://schemas.openxmlformats.org/officeDocument/2006/relationships/slide" Target="slides/slide223.xml"/><Relationship Id="rId245" Type="http://schemas.openxmlformats.org/officeDocument/2006/relationships/slide" Target="slides/slide244.xml"/><Relationship Id="rId266" Type="http://schemas.openxmlformats.org/officeDocument/2006/relationships/slide" Target="slides/slide265.xml"/><Relationship Id="rId287" Type="http://schemas.openxmlformats.org/officeDocument/2006/relationships/slide" Target="slides/slide286.xml"/><Relationship Id="rId30" Type="http://schemas.openxmlformats.org/officeDocument/2006/relationships/slide" Target="slides/slide29.xml"/><Relationship Id="rId105" Type="http://schemas.openxmlformats.org/officeDocument/2006/relationships/slide" Target="slides/slide104.xml"/><Relationship Id="rId126" Type="http://schemas.openxmlformats.org/officeDocument/2006/relationships/slide" Target="slides/slide125.xml"/><Relationship Id="rId147" Type="http://schemas.openxmlformats.org/officeDocument/2006/relationships/slide" Target="slides/slide146.xml"/><Relationship Id="rId168" Type="http://schemas.openxmlformats.org/officeDocument/2006/relationships/slide" Target="slides/slide16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189" Type="http://schemas.openxmlformats.org/officeDocument/2006/relationships/slide" Target="slides/slide188.xml"/><Relationship Id="rId3" Type="http://schemas.openxmlformats.org/officeDocument/2006/relationships/slide" Target="slides/slide2.xml"/><Relationship Id="rId214" Type="http://schemas.openxmlformats.org/officeDocument/2006/relationships/slide" Target="slides/slide213.xml"/><Relationship Id="rId235" Type="http://schemas.openxmlformats.org/officeDocument/2006/relationships/slide" Target="slides/slide234.xml"/><Relationship Id="rId256" Type="http://schemas.openxmlformats.org/officeDocument/2006/relationships/slide" Target="slides/slide255.xml"/><Relationship Id="rId277" Type="http://schemas.openxmlformats.org/officeDocument/2006/relationships/slide" Target="slides/slide276.xml"/><Relationship Id="rId298" Type="http://schemas.openxmlformats.org/officeDocument/2006/relationships/viewProps" Target="viewProps.xml"/><Relationship Id="rId116" Type="http://schemas.openxmlformats.org/officeDocument/2006/relationships/slide" Target="slides/slide115.xml"/><Relationship Id="rId137" Type="http://schemas.openxmlformats.org/officeDocument/2006/relationships/slide" Target="slides/slide136.xml"/><Relationship Id="rId158" Type="http://schemas.openxmlformats.org/officeDocument/2006/relationships/slide" Target="slides/slide157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179" Type="http://schemas.openxmlformats.org/officeDocument/2006/relationships/slide" Target="slides/slide178.xml"/><Relationship Id="rId190" Type="http://schemas.openxmlformats.org/officeDocument/2006/relationships/slide" Target="slides/slide189.xml"/><Relationship Id="rId204" Type="http://schemas.openxmlformats.org/officeDocument/2006/relationships/slide" Target="slides/slide203.xml"/><Relationship Id="rId225" Type="http://schemas.openxmlformats.org/officeDocument/2006/relationships/slide" Target="slides/slide224.xml"/><Relationship Id="rId246" Type="http://schemas.openxmlformats.org/officeDocument/2006/relationships/slide" Target="slides/slide245.xml"/><Relationship Id="rId267" Type="http://schemas.openxmlformats.org/officeDocument/2006/relationships/slide" Target="slides/slide266.xml"/><Relationship Id="rId288" Type="http://schemas.openxmlformats.org/officeDocument/2006/relationships/slide" Target="slides/slide287.xml"/><Relationship Id="rId106" Type="http://schemas.openxmlformats.org/officeDocument/2006/relationships/slide" Target="slides/slide105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94" Type="http://schemas.openxmlformats.org/officeDocument/2006/relationships/slide" Target="slides/slide93.xml"/><Relationship Id="rId148" Type="http://schemas.openxmlformats.org/officeDocument/2006/relationships/slide" Target="slides/slide147.xml"/><Relationship Id="rId169" Type="http://schemas.openxmlformats.org/officeDocument/2006/relationships/slide" Target="slides/slide168.xml"/><Relationship Id="rId4" Type="http://schemas.openxmlformats.org/officeDocument/2006/relationships/slide" Target="slides/slide3.xml"/><Relationship Id="rId180" Type="http://schemas.openxmlformats.org/officeDocument/2006/relationships/slide" Target="slides/slide179.xml"/><Relationship Id="rId215" Type="http://schemas.openxmlformats.org/officeDocument/2006/relationships/slide" Target="slides/slide214.xml"/><Relationship Id="rId236" Type="http://schemas.openxmlformats.org/officeDocument/2006/relationships/slide" Target="slides/slide235.xml"/><Relationship Id="rId257" Type="http://schemas.openxmlformats.org/officeDocument/2006/relationships/slide" Target="slides/slide256.xml"/><Relationship Id="rId278" Type="http://schemas.openxmlformats.org/officeDocument/2006/relationships/slide" Target="slides/slide277.xml"/><Relationship Id="rId42" Type="http://schemas.openxmlformats.org/officeDocument/2006/relationships/slide" Target="slides/slide41.xml"/><Relationship Id="rId84" Type="http://schemas.openxmlformats.org/officeDocument/2006/relationships/slide" Target="slides/slide83.xml"/><Relationship Id="rId138" Type="http://schemas.openxmlformats.org/officeDocument/2006/relationships/slide" Target="slides/slide137.xml"/><Relationship Id="rId191" Type="http://schemas.openxmlformats.org/officeDocument/2006/relationships/slide" Target="slides/slide190.xml"/><Relationship Id="rId205" Type="http://schemas.openxmlformats.org/officeDocument/2006/relationships/slide" Target="slides/slide204.xml"/><Relationship Id="rId247" Type="http://schemas.openxmlformats.org/officeDocument/2006/relationships/slide" Target="slides/slide246.xml"/><Relationship Id="rId107" Type="http://schemas.openxmlformats.org/officeDocument/2006/relationships/slide" Target="slides/slide106.xml"/><Relationship Id="rId289" Type="http://schemas.openxmlformats.org/officeDocument/2006/relationships/slide" Target="slides/slide288.xml"/><Relationship Id="rId11" Type="http://schemas.openxmlformats.org/officeDocument/2006/relationships/slide" Target="slides/slide10.xml"/><Relationship Id="rId53" Type="http://schemas.openxmlformats.org/officeDocument/2006/relationships/slide" Target="slides/slide52.xml"/><Relationship Id="rId149" Type="http://schemas.openxmlformats.org/officeDocument/2006/relationships/slide" Target="slides/slide148.xml"/><Relationship Id="rId95" Type="http://schemas.openxmlformats.org/officeDocument/2006/relationships/slide" Target="slides/slide94.xml"/><Relationship Id="rId160" Type="http://schemas.openxmlformats.org/officeDocument/2006/relationships/slide" Target="slides/slide159.xml"/><Relationship Id="rId216" Type="http://schemas.openxmlformats.org/officeDocument/2006/relationships/slide" Target="slides/slide215.xml"/><Relationship Id="rId258" Type="http://schemas.openxmlformats.org/officeDocument/2006/relationships/slide" Target="slides/slide257.xml"/><Relationship Id="rId22" Type="http://schemas.openxmlformats.org/officeDocument/2006/relationships/slide" Target="slides/slide21.xml"/><Relationship Id="rId64" Type="http://schemas.openxmlformats.org/officeDocument/2006/relationships/slide" Target="slides/slide63.xml"/><Relationship Id="rId118" Type="http://schemas.openxmlformats.org/officeDocument/2006/relationships/slide" Target="slides/slide117.xml"/><Relationship Id="rId171" Type="http://schemas.openxmlformats.org/officeDocument/2006/relationships/slide" Target="slides/slide170.xml"/><Relationship Id="rId227" Type="http://schemas.openxmlformats.org/officeDocument/2006/relationships/slide" Target="slides/slide226.xml"/><Relationship Id="rId269" Type="http://schemas.openxmlformats.org/officeDocument/2006/relationships/slide" Target="slides/slide268.xml"/><Relationship Id="rId33" Type="http://schemas.openxmlformats.org/officeDocument/2006/relationships/slide" Target="slides/slide32.xml"/><Relationship Id="rId129" Type="http://schemas.openxmlformats.org/officeDocument/2006/relationships/slide" Target="slides/slide128.xml"/><Relationship Id="rId280" Type="http://schemas.openxmlformats.org/officeDocument/2006/relationships/slide" Target="slides/slide27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647B5F-9837-4C1F-BF3F-C1DABE2A99B5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5D44C59-F48D-4F9C-ADAE-B9AE46ECAD1A}">
      <dgm:prSet phldrT="[Text]"/>
      <dgm:spPr/>
      <dgm:t>
        <a:bodyPr/>
        <a:lstStyle/>
        <a:p>
          <a:r>
            <a:rPr lang="en-US" dirty="0" smtClean="0"/>
            <a:t>DIURETICS</a:t>
          </a:r>
          <a:endParaRPr lang="en-US" dirty="0"/>
        </a:p>
      </dgm:t>
    </dgm:pt>
    <dgm:pt modelId="{B4F4DAEF-3555-4B00-AD99-E403C3ED082D}" type="parTrans" cxnId="{C3D08378-4D7A-43EC-89A3-1583F223DCE3}">
      <dgm:prSet/>
      <dgm:spPr/>
      <dgm:t>
        <a:bodyPr/>
        <a:lstStyle/>
        <a:p>
          <a:endParaRPr lang="en-US"/>
        </a:p>
      </dgm:t>
    </dgm:pt>
    <dgm:pt modelId="{D6061BE8-D487-4C7B-939D-A83DB2620DB9}" type="sibTrans" cxnId="{C3D08378-4D7A-43EC-89A3-1583F223DCE3}">
      <dgm:prSet/>
      <dgm:spPr/>
      <dgm:t>
        <a:bodyPr/>
        <a:lstStyle/>
        <a:p>
          <a:endParaRPr lang="en-US"/>
        </a:p>
      </dgm:t>
    </dgm:pt>
    <dgm:pt modelId="{2B7450E5-6CC9-415F-B768-B2F9D6C5E8E3}">
      <dgm:prSet phldrT="[Text]"/>
      <dgm:spPr/>
      <dgm:t>
        <a:bodyPr/>
        <a:lstStyle/>
        <a:p>
          <a:r>
            <a:rPr lang="en-US" dirty="0" smtClean="0"/>
            <a:t>DEC. Na, H2O RETENTION</a:t>
          </a:r>
          <a:endParaRPr lang="en-US" dirty="0"/>
        </a:p>
      </dgm:t>
    </dgm:pt>
    <dgm:pt modelId="{8BBB3BC1-61DE-4C56-9165-1E2578A654E7}" type="parTrans" cxnId="{E75BAB9B-F526-4D67-BA6C-6AE9092DD166}">
      <dgm:prSet/>
      <dgm:spPr/>
      <dgm:t>
        <a:bodyPr/>
        <a:lstStyle/>
        <a:p>
          <a:endParaRPr lang="en-US"/>
        </a:p>
      </dgm:t>
    </dgm:pt>
    <dgm:pt modelId="{00AD359F-63ED-4A19-B1A8-EF6BA068EB81}" type="sibTrans" cxnId="{E75BAB9B-F526-4D67-BA6C-6AE9092DD166}">
      <dgm:prSet/>
      <dgm:spPr/>
      <dgm:t>
        <a:bodyPr/>
        <a:lstStyle/>
        <a:p>
          <a:endParaRPr lang="en-US"/>
        </a:p>
      </dgm:t>
    </dgm:pt>
    <dgm:pt modelId="{FC122B65-B1B4-4399-915B-273DE66094D4}">
      <dgm:prSet phldrT="[Text]"/>
      <dgm:spPr/>
      <dgm:t>
        <a:bodyPr/>
        <a:lstStyle/>
        <a:p>
          <a:r>
            <a:rPr lang="en-US" dirty="0" smtClean="0"/>
            <a:t>DEC. BLOOD VOL.</a:t>
          </a:r>
          <a:endParaRPr lang="en-US" dirty="0"/>
        </a:p>
      </dgm:t>
    </dgm:pt>
    <dgm:pt modelId="{F4561AD6-0B53-4BCF-84F0-11C574502491}" type="parTrans" cxnId="{7D438FBE-C82A-40F5-84E4-AE0337E2B1B1}">
      <dgm:prSet/>
      <dgm:spPr/>
      <dgm:t>
        <a:bodyPr/>
        <a:lstStyle/>
        <a:p>
          <a:endParaRPr lang="en-US"/>
        </a:p>
      </dgm:t>
    </dgm:pt>
    <dgm:pt modelId="{0D8C0DDA-CB75-4285-A2CB-C72685E105D7}" type="sibTrans" cxnId="{7D438FBE-C82A-40F5-84E4-AE0337E2B1B1}">
      <dgm:prSet/>
      <dgm:spPr/>
      <dgm:t>
        <a:bodyPr/>
        <a:lstStyle/>
        <a:p>
          <a:endParaRPr lang="en-US"/>
        </a:p>
      </dgm:t>
    </dgm:pt>
    <dgm:pt modelId="{7281EF32-77B5-4783-96A1-D28EF5BF3B1B}">
      <dgm:prSet phldrT="[Text]"/>
      <dgm:spPr/>
      <dgm:t>
        <a:bodyPr/>
        <a:lstStyle/>
        <a:p>
          <a:r>
            <a:rPr lang="en-US" dirty="0" smtClean="0"/>
            <a:t>DEC C.O</a:t>
          </a:r>
          <a:endParaRPr lang="en-US" dirty="0"/>
        </a:p>
      </dgm:t>
    </dgm:pt>
    <dgm:pt modelId="{1A968092-B243-4C32-BF97-FE80336927BB}" type="parTrans" cxnId="{49EF77F6-A141-42D0-8BF9-47559D4F961A}">
      <dgm:prSet/>
      <dgm:spPr/>
      <dgm:t>
        <a:bodyPr/>
        <a:lstStyle/>
        <a:p>
          <a:endParaRPr lang="en-US"/>
        </a:p>
      </dgm:t>
    </dgm:pt>
    <dgm:pt modelId="{828167D8-4841-454F-8727-A3D723F25BB7}" type="sibTrans" cxnId="{49EF77F6-A141-42D0-8BF9-47559D4F961A}">
      <dgm:prSet/>
      <dgm:spPr/>
      <dgm:t>
        <a:bodyPr/>
        <a:lstStyle/>
        <a:p>
          <a:endParaRPr lang="en-US"/>
        </a:p>
      </dgm:t>
    </dgm:pt>
    <dgm:pt modelId="{3324D128-343F-4C37-9C83-B860EA36A8A4}">
      <dgm:prSet phldrT="[Text]"/>
      <dgm:spPr/>
      <dgm:t>
        <a:bodyPr/>
        <a:lstStyle/>
        <a:p>
          <a:r>
            <a:rPr lang="en-US" dirty="0" smtClean="0"/>
            <a:t>DEC. B.P</a:t>
          </a:r>
          <a:endParaRPr lang="en-US" dirty="0"/>
        </a:p>
      </dgm:t>
    </dgm:pt>
    <dgm:pt modelId="{9973DE74-90CD-4BF1-9A3E-549CA910EE2A}" type="parTrans" cxnId="{C2A2BC51-89F3-4C47-8E07-329CF172BE19}">
      <dgm:prSet/>
      <dgm:spPr/>
      <dgm:t>
        <a:bodyPr/>
        <a:lstStyle/>
        <a:p>
          <a:endParaRPr lang="en-US"/>
        </a:p>
      </dgm:t>
    </dgm:pt>
    <dgm:pt modelId="{06C6EEDE-8455-4FAC-B53D-5CD1953AC280}" type="sibTrans" cxnId="{C2A2BC51-89F3-4C47-8E07-329CF172BE19}">
      <dgm:prSet/>
      <dgm:spPr/>
      <dgm:t>
        <a:bodyPr/>
        <a:lstStyle/>
        <a:p>
          <a:endParaRPr lang="en-US"/>
        </a:p>
      </dgm:t>
    </dgm:pt>
    <dgm:pt modelId="{20F8CFAB-C19E-4121-98B3-8C31CD5B2774}">
      <dgm:prSet phldrT="[Text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dirty="0" smtClean="0"/>
            <a:t>DEC. PVR</a:t>
          </a:r>
        </a:p>
        <a:p>
          <a:pPr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dirty="0"/>
        </a:p>
      </dgm:t>
    </dgm:pt>
    <dgm:pt modelId="{8290F565-1FB0-4CB3-AD32-0ADE11261C06}" type="parTrans" cxnId="{62D1CD2C-CA6F-449A-B600-9664750F9F09}">
      <dgm:prSet/>
      <dgm:spPr/>
      <dgm:t>
        <a:bodyPr/>
        <a:lstStyle/>
        <a:p>
          <a:endParaRPr lang="en-US"/>
        </a:p>
      </dgm:t>
    </dgm:pt>
    <dgm:pt modelId="{8388F1C3-ACDF-4B31-8F34-AA4BCACA8D6D}" type="sibTrans" cxnId="{62D1CD2C-CA6F-449A-B600-9664750F9F09}">
      <dgm:prSet/>
      <dgm:spPr/>
      <dgm:t>
        <a:bodyPr/>
        <a:lstStyle/>
        <a:p>
          <a:endParaRPr lang="en-US"/>
        </a:p>
      </dgm:t>
    </dgm:pt>
    <dgm:pt modelId="{CF67BACD-3123-4E38-A551-870278D63461}" type="pres">
      <dgm:prSet presAssocID="{C8647B5F-9837-4C1F-BF3F-C1DABE2A99B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7BC41E0-AB0A-4F03-ADDB-CAEB4A24B852}" type="pres">
      <dgm:prSet presAssocID="{D5D44C59-F48D-4F9C-ADAE-B9AE46ECAD1A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0924FC-BBB3-4247-8C51-FA4D6B20641E}" type="pres">
      <dgm:prSet presAssocID="{D5D44C59-F48D-4F9C-ADAE-B9AE46ECAD1A}" presName="spNode" presStyleCnt="0"/>
      <dgm:spPr/>
    </dgm:pt>
    <dgm:pt modelId="{4150750A-F320-48C7-B4FF-6764E3733426}" type="pres">
      <dgm:prSet presAssocID="{D6061BE8-D487-4C7B-939D-A83DB2620DB9}" presName="sibTrans" presStyleLbl="sibTrans1D1" presStyleIdx="0" presStyleCnt="6"/>
      <dgm:spPr/>
      <dgm:t>
        <a:bodyPr/>
        <a:lstStyle/>
        <a:p>
          <a:endParaRPr lang="en-US"/>
        </a:p>
      </dgm:t>
    </dgm:pt>
    <dgm:pt modelId="{7EF24F64-FB64-4157-AD32-772C80EC4A00}" type="pres">
      <dgm:prSet presAssocID="{2B7450E5-6CC9-415F-B768-B2F9D6C5E8E3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2D503F-CBBB-468F-BF64-53FF253390B1}" type="pres">
      <dgm:prSet presAssocID="{2B7450E5-6CC9-415F-B768-B2F9D6C5E8E3}" presName="spNode" presStyleCnt="0"/>
      <dgm:spPr/>
    </dgm:pt>
    <dgm:pt modelId="{C5A26C23-390F-4631-8275-58AAC8FC18AC}" type="pres">
      <dgm:prSet presAssocID="{00AD359F-63ED-4A19-B1A8-EF6BA068EB81}" presName="sibTrans" presStyleLbl="sibTrans1D1" presStyleIdx="1" presStyleCnt="6"/>
      <dgm:spPr/>
      <dgm:t>
        <a:bodyPr/>
        <a:lstStyle/>
        <a:p>
          <a:endParaRPr lang="en-US"/>
        </a:p>
      </dgm:t>
    </dgm:pt>
    <dgm:pt modelId="{78702139-E20D-40C1-A8E6-B9687755771D}" type="pres">
      <dgm:prSet presAssocID="{FC122B65-B1B4-4399-915B-273DE66094D4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15F576-1B8A-4EC7-8DC4-488F5B349C8F}" type="pres">
      <dgm:prSet presAssocID="{FC122B65-B1B4-4399-915B-273DE66094D4}" presName="spNode" presStyleCnt="0"/>
      <dgm:spPr/>
    </dgm:pt>
    <dgm:pt modelId="{F3E2E9C9-3C5A-4457-BA7B-5A22E323A7C3}" type="pres">
      <dgm:prSet presAssocID="{0D8C0DDA-CB75-4285-A2CB-C72685E105D7}" presName="sibTrans" presStyleLbl="sibTrans1D1" presStyleIdx="2" presStyleCnt="6"/>
      <dgm:spPr/>
      <dgm:t>
        <a:bodyPr/>
        <a:lstStyle/>
        <a:p>
          <a:endParaRPr lang="en-US"/>
        </a:p>
      </dgm:t>
    </dgm:pt>
    <dgm:pt modelId="{EE8544BF-2486-4597-85D9-0733EBE89F5F}" type="pres">
      <dgm:prSet presAssocID="{7281EF32-77B5-4783-96A1-D28EF5BF3B1B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F4FA5C-0F47-4678-B56A-3F895D60492E}" type="pres">
      <dgm:prSet presAssocID="{7281EF32-77B5-4783-96A1-D28EF5BF3B1B}" presName="spNode" presStyleCnt="0"/>
      <dgm:spPr/>
    </dgm:pt>
    <dgm:pt modelId="{AB4DEAC1-65E3-4C2E-9865-F6F67D03EF9F}" type="pres">
      <dgm:prSet presAssocID="{828167D8-4841-454F-8727-A3D723F25BB7}" presName="sibTrans" presStyleLbl="sibTrans1D1" presStyleIdx="3" presStyleCnt="6"/>
      <dgm:spPr/>
      <dgm:t>
        <a:bodyPr/>
        <a:lstStyle/>
        <a:p>
          <a:endParaRPr lang="en-US"/>
        </a:p>
      </dgm:t>
    </dgm:pt>
    <dgm:pt modelId="{E2C02F37-B562-4E1B-8137-5597D0D4CE0D}" type="pres">
      <dgm:prSet presAssocID="{3324D128-343F-4C37-9C83-B860EA36A8A4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77ACBF-B6CD-480F-BF14-CCBB17374686}" type="pres">
      <dgm:prSet presAssocID="{3324D128-343F-4C37-9C83-B860EA36A8A4}" presName="spNode" presStyleCnt="0"/>
      <dgm:spPr/>
    </dgm:pt>
    <dgm:pt modelId="{6772B1A4-BCE5-4DFE-B812-0042E48790CB}" type="pres">
      <dgm:prSet presAssocID="{06C6EEDE-8455-4FAC-B53D-5CD1953AC280}" presName="sibTrans" presStyleLbl="sibTrans1D1" presStyleIdx="4" presStyleCnt="6"/>
      <dgm:spPr/>
      <dgm:t>
        <a:bodyPr/>
        <a:lstStyle/>
        <a:p>
          <a:endParaRPr lang="en-US"/>
        </a:p>
      </dgm:t>
    </dgm:pt>
    <dgm:pt modelId="{59316FD4-79D0-4D68-9DF6-DED4C3837E6D}" type="pres">
      <dgm:prSet presAssocID="{20F8CFAB-C19E-4121-98B3-8C31CD5B2774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4C7F60-1C2E-42D8-9597-69254F542184}" type="pres">
      <dgm:prSet presAssocID="{20F8CFAB-C19E-4121-98B3-8C31CD5B2774}" presName="spNode" presStyleCnt="0"/>
      <dgm:spPr/>
    </dgm:pt>
    <dgm:pt modelId="{91E44C07-5788-4950-A3C6-B3E1A94102CA}" type="pres">
      <dgm:prSet presAssocID="{8388F1C3-ACDF-4B31-8F34-AA4BCACA8D6D}" presName="sibTrans" presStyleLbl="sibTrans1D1" presStyleIdx="5" presStyleCnt="6"/>
      <dgm:spPr/>
      <dgm:t>
        <a:bodyPr/>
        <a:lstStyle/>
        <a:p>
          <a:endParaRPr lang="en-US"/>
        </a:p>
      </dgm:t>
    </dgm:pt>
  </dgm:ptLst>
  <dgm:cxnLst>
    <dgm:cxn modelId="{5B7A9FD8-50EE-405D-A807-343DD6C22FE2}" type="presOf" srcId="{00AD359F-63ED-4A19-B1A8-EF6BA068EB81}" destId="{C5A26C23-390F-4631-8275-58AAC8FC18AC}" srcOrd="0" destOrd="0" presId="urn:microsoft.com/office/officeart/2005/8/layout/cycle6"/>
    <dgm:cxn modelId="{34595A1D-C75B-4D30-81BD-2504053FFD9E}" type="presOf" srcId="{D6061BE8-D487-4C7B-939D-A83DB2620DB9}" destId="{4150750A-F320-48C7-B4FF-6764E3733426}" srcOrd="0" destOrd="0" presId="urn:microsoft.com/office/officeart/2005/8/layout/cycle6"/>
    <dgm:cxn modelId="{C2A2BC51-89F3-4C47-8E07-329CF172BE19}" srcId="{C8647B5F-9837-4C1F-BF3F-C1DABE2A99B5}" destId="{3324D128-343F-4C37-9C83-B860EA36A8A4}" srcOrd="4" destOrd="0" parTransId="{9973DE74-90CD-4BF1-9A3E-549CA910EE2A}" sibTransId="{06C6EEDE-8455-4FAC-B53D-5CD1953AC280}"/>
    <dgm:cxn modelId="{8B4D69F6-6382-4E85-A0E9-47A4417BF27B}" type="presOf" srcId="{20F8CFAB-C19E-4121-98B3-8C31CD5B2774}" destId="{59316FD4-79D0-4D68-9DF6-DED4C3837E6D}" srcOrd="0" destOrd="0" presId="urn:microsoft.com/office/officeart/2005/8/layout/cycle6"/>
    <dgm:cxn modelId="{E75BAB9B-F526-4D67-BA6C-6AE9092DD166}" srcId="{C8647B5F-9837-4C1F-BF3F-C1DABE2A99B5}" destId="{2B7450E5-6CC9-415F-B768-B2F9D6C5E8E3}" srcOrd="1" destOrd="0" parTransId="{8BBB3BC1-61DE-4C56-9165-1E2578A654E7}" sibTransId="{00AD359F-63ED-4A19-B1A8-EF6BA068EB81}"/>
    <dgm:cxn modelId="{345F51D5-EABE-422A-8013-769BE411079B}" type="presOf" srcId="{06C6EEDE-8455-4FAC-B53D-5CD1953AC280}" destId="{6772B1A4-BCE5-4DFE-B812-0042E48790CB}" srcOrd="0" destOrd="0" presId="urn:microsoft.com/office/officeart/2005/8/layout/cycle6"/>
    <dgm:cxn modelId="{4AB9F1DD-CAF1-42AD-885A-AE2D9FCA233B}" type="presOf" srcId="{0D8C0DDA-CB75-4285-A2CB-C72685E105D7}" destId="{F3E2E9C9-3C5A-4457-BA7B-5A22E323A7C3}" srcOrd="0" destOrd="0" presId="urn:microsoft.com/office/officeart/2005/8/layout/cycle6"/>
    <dgm:cxn modelId="{292456F7-01A9-4E04-A291-9FC04B497D7B}" type="presOf" srcId="{D5D44C59-F48D-4F9C-ADAE-B9AE46ECAD1A}" destId="{67BC41E0-AB0A-4F03-ADDB-CAEB4A24B852}" srcOrd="0" destOrd="0" presId="urn:microsoft.com/office/officeart/2005/8/layout/cycle6"/>
    <dgm:cxn modelId="{F1ECAFED-7064-4735-B31A-2D8B1E4425E1}" type="presOf" srcId="{3324D128-343F-4C37-9C83-B860EA36A8A4}" destId="{E2C02F37-B562-4E1B-8137-5597D0D4CE0D}" srcOrd="0" destOrd="0" presId="urn:microsoft.com/office/officeart/2005/8/layout/cycle6"/>
    <dgm:cxn modelId="{4A63B5EF-46B3-46BB-9307-DB3BC6954789}" type="presOf" srcId="{C8647B5F-9837-4C1F-BF3F-C1DABE2A99B5}" destId="{CF67BACD-3123-4E38-A551-870278D63461}" srcOrd="0" destOrd="0" presId="urn:microsoft.com/office/officeart/2005/8/layout/cycle6"/>
    <dgm:cxn modelId="{7DEA2E64-8287-4CFF-A772-BF31E4214075}" type="presOf" srcId="{828167D8-4841-454F-8727-A3D723F25BB7}" destId="{AB4DEAC1-65E3-4C2E-9865-F6F67D03EF9F}" srcOrd="0" destOrd="0" presId="urn:microsoft.com/office/officeart/2005/8/layout/cycle6"/>
    <dgm:cxn modelId="{62D1CD2C-CA6F-449A-B600-9664750F9F09}" srcId="{C8647B5F-9837-4C1F-BF3F-C1DABE2A99B5}" destId="{20F8CFAB-C19E-4121-98B3-8C31CD5B2774}" srcOrd="5" destOrd="0" parTransId="{8290F565-1FB0-4CB3-AD32-0ADE11261C06}" sibTransId="{8388F1C3-ACDF-4B31-8F34-AA4BCACA8D6D}"/>
    <dgm:cxn modelId="{7D438FBE-C82A-40F5-84E4-AE0337E2B1B1}" srcId="{C8647B5F-9837-4C1F-BF3F-C1DABE2A99B5}" destId="{FC122B65-B1B4-4399-915B-273DE66094D4}" srcOrd="2" destOrd="0" parTransId="{F4561AD6-0B53-4BCF-84F0-11C574502491}" sibTransId="{0D8C0DDA-CB75-4285-A2CB-C72685E105D7}"/>
    <dgm:cxn modelId="{C3D08378-4D7A-43EC-89A3-1583F223DCE3}" srcId="{C8647B5F-9837-4C1F-BF3F-C1DABE2A99B5}" destId="{D5D44C59-F48D-4F9C-ADAE-B9AE46ECAD1A}" srcOrd="0" destOrd="0" parTransId="{B4F4DAEF-3555-4B00-AD99-E403C3ED082D}" sibTransId="{D6061BE8-D487-4C7B-939D-A83DB2620DB9}"/>
    <dgm:cxn modelId="{49EF77F6-A141-42D0-8BF9-47559D4F961A}" srcId="{C8647B5F-9837-4C1F-BF3F-C1DABE2A99B5}" destId="{7281EF32-77B5-4783-96A1-D28EF5BF3B1B}" srcOrd="3" destOrd="0" parTransId="{1A968092-B243-4C32-BF97-FE80336927BB}" sibTransId="{828167D8-4841-454F-8727-A3D723F25BB7}"/>
    <dgm:cxn modelId="{4DE4F9C3-CFC2-4D0B-9257-73BA87F3AA93}" type="presOf" srcId="{7281EF32-77B5-4783-96A1-D28EF5BF3B1B}" destId="{EE8544BF-2486-4597-85D9-0733EBE89F5F}" srcOrd="0" destOrd="0" presId="urn:microsoft.com/office/officeart/2005/8/layout/cycle6"/>
    <dgm:cxn modelId="{CF08BA8E-3F22-4CC1-9ED2-B82C9EDEB24F}" type="presOf" srcId="{FC122B65-B1B4-4399-915B-273DE66094D4}" destId="{78702139-E20D-40C1-A8E6-B9687755771D}" srcOrd="0" destOrd="0" presId="urn:microsoft.com/office/officeart/2005/8/layout/cycle6"/>
    <dgm:cxn modelId="{4D19F96B-F4CE-4521-A9F0-6622FF2E4BB4}" type="presOf" srcId="{2B7450E5-6CC9-415F-B768-B2F9D6C5E8E3}" destId="{7EF24F64-FB64-4157-AD32-772C80EC4A00}" srcOrd="0" destOrd="0" presId="urn:microsoft.com/office/officeart/2005/8/layout/cycle6"/>
    <dgm:cxn modelId="{9BA8DF6B-43EF-4DBA-A019-26CB6271D163}" type="presOf" srcId="{8388F1C3-ACDF-4B31-8F34-AA4BCACA8D6D}" destId="{91E44C07-5788-4950-A3C6-B3E1A94102CA}" srcOrd="0" destOrd="0" presId="urn:microsoft.com/office/officeart/2005/8/layout/cycle6"/>
    <dgm:cxn modelId="{FB78D4F8-6550-4113-91CA-979AB3512264}" type="presParOf" srcId="{CF67BACD-3123-4E38-A551-870278D63461}" destId="{67BC41E0-AB0A-4F03-ADDB-CAEB4A24B852}" srcOrd="0" destOrd="0" presId="urn:microsoft.com/office/officeart/2005/8/layout/cycle6"/>
    <dgm:cxn modelId="{75A4A5CB-0A39-4BD9-81BF-FC48047869CD}" type="presParOf" srcId="{CF67BACD-3123-4E38-A551-870278D63461}" destId="{610924FC-BBB3-4247-8C51-FA4D6B20641E}" srcOrd="1" destOrd="0" presId="urn:microsoft.com/office/officeart/2005/8/layout/cycle6"/>
    <dgm:cxn modelId="{2AB81C31-1B32-4EB6-BB0F-0BBE551925CE}" type="presParOf" srcId="{CF67BACD-3123-4E38-A551-870278D63461}" destId="{4150750A-F320-48C7-B4FF-6764E3733426}" srcOrd="2" destOrd="0" presId="urn:microsoft.com/office/officeart/2005/8/layout/cycle6"/>
    <dgm:cxn modelId="{7252C242-3B32-4657-8780-5E174BA8F904}" type="presParOf" srcId="{CF67BACD-3123-4E38-A551-870278D63461}" destId="{7EF24F64-FB64-4157-AD32-772C80EC4A00}" srcOrd="3" destOrd="0" presId="urn:microsoft.com/office/officeart/2005/8/layout/cycle6"/>
    <dgm:cxn modelId="{232EB53E-46D4-4727-81B7-76CE275D639A}" type="presParOf" srcId="{CF67BACD-3123-4E38-A551-870278D63461}" destId="{532D503F-CBBB-468F-BF64-53FF253390B1}" srcOrd="4" destOrd="0" presId="urn:microsoft.com/office/officeart/2005/8/layout/cycle6"/>
    <dgm:cxn modelId="{EE9C9063-4362-4AAB-BB98-75E56CABD804}" type="presParOf" srcId="{CF67BACD-3123-4E38-A551-870278D63461}" destId="{C5A26C23-390F-4631-8275-58AAC8FC18AC}" srcOrd="5" destOrd="0" presId="urn:microsoft.com/office/officeart/2005/8/layout/cycle6"/>
    <dgm:cxn modelId="{37773A17-8F57-49FC-9330-DAEB4410AA2B}" type="presParOf" srcId="{CF67BACD-3123-4E38-A551-870278D63461}" destId="{78702139-E20D-40C1-A8E6-B9687755771D}" srcOrd="6" destOrd="0" presId="urn:microsoft.com/office/officeart/2005/8/layout/cycle6"/>
    <dgm:cxn modelId="{D8E26A62-72B8-4B03-98E2-F0A68CC003F2}" type="presParOf" srcId="{CF67BACD-3123-4E38-A551-870278D63461}" destId="{5C15F576-1B8A-4EC7-8DC4-488F5B349C8F}" srcOrd="7" destOrd="0" presId="urn:microsoft.com/office/officeart/2005/8/layout/cycle6"/>
    <dgm:cxn modelId="{C545EC0B-A745-48B7-A5DE-BBD73B8DA298}" type="presParOf" srcId="{CF67BACD-3123-4E38-A551-870278D63461}" destId="{F3E2E9C9-3C5A-4457-BA7B-5A22E323A7C3}" srcOrd="8" destOrd="0" presId="urn:microsoft.com/office/officeart/2005/8/layout/cycle6"/>
    <dgm:cxn modelId="{9C26A8A7-C482-4713-B2B8-98253301BE9C}" type="presParOf" srcId="{CF67BACD-3123-4E38-A551-870278D63461}" destId="{EE8544BF-2486-4597-85D9-0733EBE89F5F}" srcOrd="9" destOrd="0" presId="urn:microsoft.com/office/officeart/2005/8/layout/cycle6"/>
    <dgm:cxn modelId="{0FE16FCD-76CE-48F8-A7E1-61915794A405}" type="presParOf" srcId="{CF67BACD-3123-4E38-A551-870278D63461}" destId="{3FF4FA5C-0F47-4678-B56A-3F895D60492E}" srcOrd="10" destOrd="0" presId="urn:microsoft.com/office/officeart/2005/8/layout/cycle6"/>
    <dgm:cxn modelId="{368FFE66-45CE-4862-B950-5496932B125F}" type="presParOf" srcId="{CF67BACD-3123-4E38-A551-870278D63461}" destId="{AB4DEAC1-65E3-4C2E-9865-F6F67D03EF9F}" srcOrd="11" destOrd="0" presId="urn:microsoft.com/office/officeart/2005/8/layout/cycle6"/>
    <dgm:cxn modelId="{3F4B607B-C644-4D9C-BDC2-4B4D5D39938E}" type="presParOf" srcId="{CF67BACD-3123-4E38-A551-870278D63461}" destId="{E2C02F37-B562-4E1B-8137-5597D0D4CE0D}" srcOrd="12" destOrd="0" presId="urn:microsoft.com/office/officeart/2005/8/layout/cycle6"/>
    <dgm:cxn modelId="{6BFAD4FD-5363-4E25-9598-6754053169C2}" type="presParOf" srcId="{CF67BACD-3123-4E38-A551-870278D63461}" destId="{6077ACBF-B6CD-480F-BF14-CCBB17374686}" srcOrd="13" destOrd="0" presId="urn:microsoft.com/office/officeart/2005/8/layout/cycle6"/>
    <dgm:cxn modelId="{378DEC7C-C8EB-476A-8B91-D7724F8C0592}" type="presParOf" srcId="{CF67BACD-3123-4E38-A551-870278D63461}" destId="{6772B1A4-BCE5-4DFE-B812-0042E48790CB}" srcOrd="14" destOrd="0" presId="urn:microsoft.com/office/officeart/2005/8/layout/cycle6"/>
    <dgm:cxn modelId="{5341E628-8A8C-4ABA-B36E-E97B599D6921}" type="presParOf" srcId="{CF67BACD-3123-4E38-A551-870278D63461}" destId="{59316FD4-79D0-4D68-9DF6-DED4C3837E6D}" srcOrd="15" destOrd="0" presId="urn:microsoft.com/office/officeart/2005/8/layout/cycle6"/>
    <dgm:cxn modelId="{7FB693A7-FC71-4A42-8AE8-A72735589136}" type="presParOf" srcId="{CF67BACD-3123-4E38-A551-870278D63461}" destId="{BE4C7F60-1C2E-42D8-9597-69254F542184}" srcOrd="16" destOrd="0" presId="urn:microsoft.com/office/officeart/2005/8/layout/cycle6"/>
    <dgm:cxn modelId="{CE4490A6-B58A-498D-A452-D0E0768A1979}" type="presParOf" srcId="{CF67BACD-3123-4E38-A551-870278D63461}" destId="{91E44C07-5788-4950-A3C6-B3E1A94102CA}" srcOrd="17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BC41E0-AB0A-4F03-ADDB-CAEB4A24B852}">
      <dsp:nvSpPr>
        <dsp:cNvPr id="0" name=""/>
        <dsp:cNvSpPr/>
      </dsp:nvSpPr>
      <dsp:spPr>
        <a:xfrm>
          <a:off x="2425898" y="990"/>
          <a:ext cx="1244203" cy="8087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DIURETICS</a:t>
          </a:r>
          <a:endParaRPr lang="en-US" sz="1500" kern="1200" dirty="0"/>
        </a:p>
      </dsp:txBody>
      <dsp:txXfrm>
        <a:off x="2465377" y="40469"/>
        <a:ext cx="1165245" cy="729774"/>
      </dsp:txXfrm>
    </dsp:sp>
    <dsp:sp modelId="{4150750A-F320-48C7-B4FF-6764E3733426}">
      <dsp:nvSpPr>
        <dsp:cNvPr id="0" name=""/>
        <dsp:cNvSpPr/>
      </dsp:nvSpPr>
      <dsp:spPr>
        <a:xfrm>
          <a:off x="1141956" y="405356"/>
          <a:ext cx="3812086" cy="3812086"/>
        </a:xfrm>
        <a:custGeom>
          <a:avLst/>
          <a:gdLst/>
          <a:ahLst/>
          <a:cxnLst/>
          <a:rect l="0" t="0" r="0" b="0"/>
          <a:pathLst>
            <a:path>
              <a:moveTo>
                <a:pt x="2536103" y="107147"/>
              </a:moveTo>
              <a:arcTo wR="1906043" hR="1906043" stAng="17358164" swAng="150203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F24F64-FB64-4157-AD32-772C80EC4A00}">
      <dsp:nvSpPr>
        <dsp:cNvPr id="0" name=""/>
        <dsp:cNvSpPr/>
      </dsp:nvSpPr>
      <dsp:spPr>
        <a:xfrm>
          <a:off x="4076580" y="954012"/>
          <a:ext cx="1244203" cy="8087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DEC. Na, H2O RETENTION</a:t>
          </a:r>
          <a:endParaRPr lang="en-US" sz="1500" kern="1200" dirty="0"/>
        </a:p>
      </dsp:txBody>
      <dsp:txXfrm>
        <a:off x="4116059" y="993491"/>
        <a:ext cx="1165245" cy="729774"/>
      </dsp:txXfrm>
    </dsp:sp>
    <dsp:sp modelId="{C5A26C23-390F-4631-8275-58AAC8FC18AC}">
      <dsp:nvSpPr>
        <dsp:cNvPr id="0" name=""/>
        <dsp:cNvSpPr/>
      </dsp:nvSpPr>
      <dsp:spPr>
        <a:xfrm>
          <a:off x="1141956" y="405356"/>
          <a:ext cx="3812086" cy="3812086"/>
        </a:xfrm>
        <a:custGeom>
          <a:avLst/>
          <a:gdLst/>
          <a:ahLst/>
          <a:cxnLst/>
          <a:rect l="0" t="0" r="0" b="0"/>
          <a:pathLst>
            <a:path>
              <a:moveTo>
                <a:pt x="3734541" y="1367905"/>
              </a:moveTo>
              <a:arcTo wR="1906043" hR="1906043" stAng="20616032" swAng="196793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702139-E20D-40C1-A8E6-B9687755771D}">
      <dsp:nvSpPr>
        <dsp:cNvPr id="0" name=""/>
        <dsp:cNvSpPr/>
      </dsp:nvSpPr>
      <dsp:spPr>
        <a:xfrm>
          <a:off x="4076580" y="2860055"/>
          <a:ext cx="1244203" cy="8087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DEC. BLOOD VOL.</a:t>
          </a:r>
          <a:endParaRPr lang="en-US" sz="1500" kern="1200" dirty="0"/>
        </a:p>
      </dsp:txBody>
      <dsp:txXfrm>
        <a:off x="4116059" y="2899534"/>
        <a:ext cx="1165245" cy="729774"/>
      </dsp:txXfrm>
    </dsp:sp>
    <dsp:sp modelId="{F3E2E9C9-3C5A-4457-BA7B-5A22E323A7C3}">
      <dsp:nvSpPr>
        <dsp:cNvPr id="0" name=""/>
        <dsp:cNvSpPr/>
      </dsp:nvSpPr>
      <dsp:spPr>
        <a:xfrm>
          <a:off x="1141956" y="405356"/>
          <a:ext cx="3812086" cy="3812086"/>
        </a:xfrm>
        <a:custGeom>
          <a:avLst/>
          <a:gdLst/>
          <a:ahLst/>
          <a:cxnLst/>
          <a:rect l="0" t="0" r="0" b="0"/>
          <a:pathLst>
            <a:path>
              <a:moveTo>
                <a:pt x="3238124" y="3269332"/>
              </a:moveTo>
              <a:arcTo wR="1906043" hR="1906043" stAng="2739802" swAng="150203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8544BF-2486-4597-85D9-0733EBE89F5F}">
      <dsp:nvSpPr>
        <dsp:cNvPr id="0" name=""/>
        <dsp:cNvSpPr/>
      </dsp:nvSpPr>
      <dsp:spPr>
        <a:xfrm>
          <a:off x="2425898" y="3813077"/>
          <a:ext cx="1244203" cy="8087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DEC C.O</a:t>
          </a:r>
          <a:endParaRPr lang="en-US" sz="1500" kern="1200" dirty="0"/>
        </a:p>
      </dsp:txBody>
      <dsp:txXfrm>
        <a:off x="2465377" y="3852556"/>
        <a:ext cx="1165245" cy="729774"/>
      </dsp:txXfrm>
    </dsp:sp>
    <dsp:sp modelId="{AB4DEAC1-65E3-4C2E-9865-F6F67D03EF9F}">
      <dsp:nvSpPr>
        <dsp:cNvPr id="0" name=""/>
        <dsp:cNvSpPr/>
      </dsp:nvSpPr>
      <dsp:spPr>
        <a:xfrm>
          <a:off x="1141956" y="405356"/>
          <a:ext cx="3812086" cy="3812086"/>
        </a:xfrm>
        <a:custGeom>
          <a:avLst/>
          <a:gdLst/>
          <a:ahLst/>
          <a:cxnLst/>
          <a:rect l="0" t="0" r="0" b="0"/>
          <a:pathLst>
            <a:path>
              <a:moveTo>
                <a:pt x="1275982" y="3704938"/>
              </a:moveTo>
              <a:arcTo wR="1906043" hR="1906043" stAng="6558164" swAng="150203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C02F37-B562-4E1B-8137-5597D0D4CE0D}">
      <dsp:nvSpPr>
        <dsp:cNvPr id="0" name=""/>
        <dsp:cNvSpPr/>
      </dsp:nvSpPr>
      <dsp:spPr>
        <a:xfrm>
          <a:off x="775216" y="2860055"/>
          <a:ext cx="1244203" cy="8087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DEC. B.P</a:t>
          </a:r>
          <a:endParaRPr lang="en-US" sz="1500" kern="1200" dirty="0"/>
        </a:p>
      </dsp:txBody>
      <dsp:txXfrm>
        <a:off x="814695" y="2899534"/>
        <a:ext cx="1165245" cy="729774"/>
      </dsp:txXfrm>
    </dsp:sp>
    <dsp:sp modelId="{6772B1A4-BCE5-4DFE-B812-0042E48790CB}">
      <dsp:nvSpPr>
        <dsp:cNvPr id="0" name=""/>
        <dsp:cNvSpPr/>
      </dsp:nvSpPr>
      <dsp:spPr>
        <a:xfrm>
          <a:off x="1141956" y="405356"/>
          <a:ext cx="3812086" cy="3812086"/>
        </a:xfrm>
        <a:custGeom>
          <a:avLst/>
          <a:gdLst/>
          <a:ahLst/>
          <a:cxnLst/>
          <a:rect l="0" t="0" r="0" b="0"/>
          <a:pathLst>
            <a:path>
              <a:moveTo>
                <a:pt x="77544" y="2444180"/>
              </a:moveTo>
              <a:arcTo wR="1906043" hR="1906043" stAng="9816032" swAng="196793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316FD4-79D0-4D68-9DF6-DED4C3837E6D}">
      <dsp:nvSpPr>
        <dsp:cNvPr id="0" name=""/>
        <dsp:cNvSpPr/>
      </dsp:nvSpPr>
      <dsp:spPr>
        <a:xfrm>
          <a:off x="775216" y="954012"/>
          <a:ext cx="1244203" cy="8087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500" kern="1200" dirty="0" smtClean="0"/>
            <a:t>DEC. PVR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 dirty="0"/>
        </a:p>
      </dsp:txBody>
      <dsp:txXfrm>
        <a:off x="814695" y="993491"/>
        <a:ext cx="1165245" cy="729774"/>
      </dsp:txXfrm>
    </dsp:sp>
    <dsp:sp modelId="{91E44C07-5788-4950-A3C6-B3E1A94102CA}">
      <dsp:nvSpPr>
        <dsp:cNvPr id="0" name=""/>
        <dsp:cNvSpPr/>
      </dsp:nvSpPr>
      <dsp:spPr>
        <a:xfrm>
          <a:off x="1141956" y="405356"/>
          <a:ext cx="3812086" cy="3812086"/>
        </a:xfrm>
        <a:custGeom>
          <a:avLst/>
          <a:gdLst/>
          <a:ahLst/>
          <a:cxnLst/>
          <a:rect l="0" t="0" r="0" b="0"/>
          <a:pathLst>
            <a:path>
              <a:moveTo>
                <a:pt x="573961" y="542753"/>
              </a:moveTo>
              <a:arcTo wR="1906043" hR="1906043" stAng="13539802" swAng="1502034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B0EFCB-5DE7-4436-BBF5-D6081D0CCFAA}" type="datetimeFigureOut">
              <a:rPr lang="en-US" smtClean="0"/>
              <a:t>5/17/2019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B75A2-B3ED-4393-9C12-3C3137B58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9967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2B75A2-B3ED-4393-9C12-3C3137B580D5}" type="slidenum">
              <a:rPr lang="en-US" smtClean="0"/>
              <a:t>92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2391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6601A-8D7F-4648-A01C-5478806716DD}" type="datetimeFigureOut">
              <a:rPr lang="en-US" smtClean="0"/>
              <a:pPr/>
              <a:t>5/17/2019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6AA06-9790-413B-A688-CAAE0609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6601A-8D7F-4648-A01C-5478806716DD}" type="datetimeFigureOut">
              <a:rPr lang="en-US" smtClean="0"/>
              <a:pPr/>
              <a:t>5/17/2019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6AA06-9790-413B-A688-CAAE0609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6601A-8D7F-4648-A01C-5478806716DD}" type="datetimeFigureOut">
              <a:rPr lang="en-US" smtClean="0"/>
              <a:pPr/>
              <a:t>5/17/2019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6AA06-9790-413B-A688-CAAE0609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6601A-8D7F-4648-A01C-5478806716DD}" type="datetimeFigureOut">
              <a:rPr lang="en-US" smtClean="0"/>
              <a:pPr/>
              <a:t>5/17/2019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6AA06-9790-413B-A688-CAAE0609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6601A-8D7F-4648-A01C-5478806716DD}" type="datetimeFigureOut">
              <a:rPr lang="en-US" smtClean="0"/>
              <a:pPr/>
              <a:t>5/17/2019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6AA06-9790-413B-A688-CAAE0609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6601A-8D7F-4648-A01C-5478806716DD}" type="datetimeFigureOut">
              <a:rPr lang="en-US" smtClean="0"/>
              <a:pPr/>
              <a:t>5/17/2019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6AA06-9790-413B-A688-CAAE0609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6601A-8D7F-4648-A01C-5478806716DD}" type="datetimeFigureOut">
              <a:rPr lang="en-US" smtClean="0"/>
              <a:pPr/>
              <a:t>5/17/2019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6AA06-9790-413B-A688-CAAE0609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6601A-8D7F-4648-A01C-5478806716DD}" type="datetimeFigureOut">
              <a:rPr lang="en-US" smtClean="0"/>
              <a:pPr/>
              <a:t>5/17/2019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6AA06-9790-413B-A688-CAAE0609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6601A-8D7F-4648-A01C-5478806716DD}" type="datetimeFigureOut">
              <a:rPr lang="en-US" smtClean="0"/>
              <a:pPr/>
              <a:t>5/17/2019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6AA06-9790-413B-A688-CAAE0609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6601A-8D7F-4648-A01C-5478806716DD}" type="datetimeFigureOut">
              <a:rPr lang="en-US" smtClean="0"/>
              <a:pPr/>
              <a:t>5/17/2019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6AA06-9790-413B-A688-CAAE0609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6601A-8D7F-4648-A01C-5478806716DD}" type="datetimeFigureOut">
              <a:rPr lang="en-US" smtClean="0"/>
              <a:pPr/>
              <a:t>5/17/2019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6AA06-9790-413B-A688-CAAE0609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6601A-8D7F-4648-A01C-5478806716DD}" type="datetimeFigureOut">
              <a:rPr lang="en-US" smtClean="0"/>
              <a:pPr/>
              <a:t>5/17/2019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6AA06-9790-413B-A688-CAAE0609AC7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png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1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1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1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9.png"/></Relationships>
</file>

<file path=ppt/slides/_rels/slide1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1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1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1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1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1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1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1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1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g"/><Relationship Id="rId1" Type="http://schemas.openxmlformats.org/officeDocument/2006/relationships/slideLayout" Target="../slideLayouts/slideLayout7.xml"/></Relationships>
</file>

<file path=ppt/slides/_rels/slide1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1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/Relationships>
</file>

<file path=ppt/slides/_rels/slide1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/Relationships>
</file>

<file path=ppt/slides/_rels/slide1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/Relationships>
</file>

<file path=ppt/slides/_rels/slide1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/Relationships>
</file>

<file path=ppt/slides/_rels/slide1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/Relationships>
</file>

<file path=ppt/slides/_rels/slide1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/Relationships>
</file>

<file path=ppt/slides/_rels/slide1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7.xml"/></Relationships>
</file>

<file path=ppt/slides/_rels/slide1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4.png"/></Relationships>
</file>

<file path=ppt/slides/_rels/slide1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7.xml"/></Relationships>
</file>

<file path=ppt/slides/_rels/slide1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7.xml"/></Relationships>
</file>

<file path=ppt/slides/_rels/slide1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7.xml"/></Relationships>
</file>

<file path=ppt/slides/_rels/slide1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7.xml"/></Relationships>
</file>

<file path=ppt/slides/_rels/slide1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1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/Relationships>
</file>

<file path=ppt/slides/_rels/slide1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4.png"/></Relationships>
</file>

<file path=ppt/slides/_rels/slide1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7.png"/></Relationships>
</file>

<file path=ppt/slides/_rels/slide1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7.xml"/></Relationships>
</file>

<file path=ppt/slides/_rels/slide2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8.png"/></Relationships>
</file>

<file path=ppt/slides/_rels/slide2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7.xml"/></Relationships>
</file>

<file path=ppt/slides/_rels/slide2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7.png"/></Relationships>
</file>

<file path=ppt/slides/_rels/slide2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0.png"/></Relationships>
</file>

<file path=ppt/slides/_rels/slide2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7.xml"/></Relationships>
</file>

<file path=ppt/slides/_rels/slide2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7.xml"/></Relationships>
</file>

<file path=ppt/slides/_rels/slide2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7.xml"/></Relationships>
</file>

<file path=ppt/slides/_rels/slide2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7.xml"/></Relationships>
</file>

<file path=ppt/slides/_rels/slide2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7.xml"/></Relationships>
</file>

<file path=ppt/slides/_rels/slide2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7.xml"/></Relationships>
</file>

<file path=ppt/slides/_rels/slide2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7.xml"/></Relationships>
</file>

<file path=ppt/slides/_rels/slide2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7.xml"/></Relationships>
</file>

<file path=ppt/slides/_rels/slide2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png"/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9.png"/></Relationships>
</file>

<file path=ppt/slides/_rels/slide2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png"/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7.xml"/></Relationships>
</file>

<file path=ppt/slides/_rels/slide2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png"/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7.xml"/></Relationships>
</file>

<file path=ppt/slides/_rels/slide2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png"/><Relationship Id="rId2" Type="http://schemas.openxmlformats.org/officeDocument/2006/relationships/image" Target="../media/image146.png"/><Relationship Id="rId1" Type="http://schemas.openxmlformats.org/officeDocument/2006/relationships/slideLayout" Target="../slideLayouts/slideLayout7.xml"/></Relationships>
</file>

<file path=ppt/slides/_rels/slide2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8.png"/><Relationship Id="rId1" Type="http://schemas.openxmlformats.org/officeDocument/2006/relationships/slideLayout" Target="../slideLayouts/slideLayout7.xml"/></Relationships>
</file>

<file path=ppt/slides/_rels/slide2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57400"/>
            <a:ext cx="7772400" cy="1470025"/>
          </a:xfrm>
        </p:spPr>
        <p:txBody>
          <a:bodyPr/>
          <a:lstStyle/>
          <a:p>
            <a:r>
              <a:rPr lang="en-US" b="1" dirty="0"/>
              <a:t>DRUGS ACTING ON </a:t>
            </a:r>
            <a:r>
              <a:rPr lang="en-US" b="1" dirty="0" smtClean="0"/>
              <a:t>CARDIOVASCULAR SYSTEM 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600" y="304799"/>
            <a:ext cx="3429000" cy="533225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5490" y="5791200"/>
            <a:ext cx="3937819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44869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52400" y="26126"/>
            <a:ext cx="8763000" cy="66294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800" dirty="0" smtClean="0">
                <a:solidFill>
                  <a:srgbClr val="00B050"/>
                </a:solidFill>
                <a:sym typeface="Wingdings"/>
              </a:rPr>
              <a:t> </a:t>
            </a:r>
            <a:r>
              <a:rPr lang="en-US" sz="2800" dirty="0" smtClean="0">
                <a:solidFill>
                  <a:srgbClr val="00B050"/>
                </a:solidFill>
              </a:rPr>
              <a:t>NEUROLOGICAL CONDITIONS; e.g. MIGRAINE (FLUNARIZINE OR NIMODIPINE), VERTIGO (CINNARIZINE), EPILEPSY (FLUNARIZINE), PSYCHIATRIC DISORDERS; e.g. MANIC DEPRESSIVE PSYCHOSIS (MDP), DEPRESSION, SCHIZOPHRENIA, AIDS DEMENTIA &amp; TREMORS (VERAPAMIL)</a:t>
            </a:r>
          </a:p>
          <a:p>
            <a:pPr algn="just">
              <a:buFont typeface="Wingdings" panose="05000000000000000000" pitchFamily="2" charset="2"/>
              <a:buChar char="è"/>
            </a:pPr>
            <a:r>
              <a:rPr lang="en-US" sz="2800" dirty="0" smtClean="0">
                <a:solidFill>
                  <a:srgbClr val="00B050"/>
                </a:solidFill>
              </a:rPr>
              <a:t> GI DISORDERS; e.g. ACHALASIA, DIFFUSE ESOPHAGEAL SPASM,  HICCUP (NIFEDIPINE)</a:t>
            </a:r>
          </a:p>
          <a:p>
            <a:pPr algn="just">
              <a:buFont typeface="Wingdings" panose="05000000000000000000" pitchFamily="2" charset="2"/>
              <a:buChar char="è"/>
            </a:pPr>
            <a:r>
              <a:rPr lang="en-US" sz="2800" dirty="0" smtClean="0">
                <a:solidFill>
                  <a:srgbClr val="00B050"/>
                </a:solidFill>
              </a:rPr>
              <a:t>GYNAECOLGICAL DISORDERS; e.g. PRIMARY </a:t>
            </a:r>
            <a:r>
              <a:rPr lang="en-US" sz="2800" dirty="0">
                <a:solidFill>
                  <a:srgbClr val="00B050"/>
                </a:solidFill>
              </a:rPr>
              <a:t>DYSMENORRHEA</a:t>
            </a:r>
            <a:r>
              <a:rPr lang="en-US" sz="2800" dirty="0" smtClean="0">
                <a:solidFill>
                  <a:srgbClr val="00B050"/>
                </a:solidFill>
              </a:rPr>
              <a:t>, PREMATURE </a:t>
            </a:r>
            <a:r>
              <a:rPr lang="en-US" sz="2800" dirty="0">
                <a:solidFill>
                  <a:srgbClr val="00B050"/>
                </a:solidFill>
              </a:rPr>
              <a:t>LABOR</a:t>
            </a:r>
            <a:r>
              <a:rPr lang="en-US" sz="2800" dirty="0" smtClean="0">
                <a:solidFill>
                  <a:srgbClr val="00B050"/>
                </a:solidFill>
              </a:rPr>
              <a:t>, HYPERTENSION </a:t>
            </a:r>
            <a:r>
              <a:rPr lang="en-US" sz="2800" dirty="0">
                <a:solidFill>
                  <a:srgbClr val="00B050"/>
                </a:solidFill>
              </a:rPr>
              <a:t>OF </a:t>
            </a:r>
            <a:r>
              <a:rPr lang="en-US" sz="2800" dirty="0" smtClean="0">
                <a:solidFill>
                  <a:srgbClr val="00B050"/>
                </a:solidFill>
              </a:rPr>
              <a:t>PREGNANCY (</a:t>
            </a:r>
            <a:r>
              <a:rPr lang="en-US" sz="2800" dirty="0">
                <a:solidFill>
                  <a:srgbClr val="00B050"/>
                </a:solidFill>
              </a:rPr>
              <a:t>NIFEDIPINE</a:t>
            </a:r>
            <a:r>
              <a:rPr lang="en-US" sz="2800" dirty="0" smtClean="0">
                <a:solidFill>
                  <a:srgbClr val="00B050"/>
                </a:solidFill>
              </a:rPr>
              <a:t>)</a:t>
            </a:r>
          </a:p>
          <a:p>
            <a:pPr algn="just">
              <a:buFont typeface="Wingdings" panose="05000000000000000000" pitchFamily="2" charset="2"/>
              <a:buChar char="è"/>
            </a:pPr>
            <a:r>
              <a:rPr lang="en-US" sz="2800" dirty="0">
                <a:solidFill>
                  <a:srgbClr val="00B050"/>
                </a:solidFill>
              </a:rPr>
              <a:t> </a:t>
            </a:r>
            <a:r>
              <a:rPr lang="en-US" sz="2800" dirty="0" smtClean="0">
                <a:solidFill>
                  <a:srgbClr val="00B050"/>
                </a:solidFill>
              </a:rPr>
              <a:t>EXERCISE-INDUCED OR ALLERGEN-INDUCED BROCHOSPASM</a:t>
            </a:r>
          </a:p>
          <a:p>
            <a:pPr algn="just">
              <a:buFont typeface="Wingdings" panose="05000000000000000000" pitchFamily="2" charset="2"/>
              <a:buChar char="è"/>
            </a:pPr>
            <a:r>
              <a:rPr lang="en-US" sz="2800" dirty="0">
                <a:solidFill>
                  <a:srgbClr val="00B050"/>
                </a:solidFill>
              </a:rPr>
              <a:t> </a:t>
            </a:r>
            <a:r>
              <a:rPr lang="en-US" sz="2800" dirty="0" smtClean="0">
                <a:solidFill>
                  <a:srgbClr val="00B050"/>
                </a:solidFill>
              </a:rPr>
              <a:t>URINARY INCONTINENCE (NIFEDIPINE)</a:t>
            </a:r>
          </a:p>
          <a:p>
            <a:pPr algn="just">
              <a:buFont typeface="Wingdings" panose="05000000000000000000" pitchFamily="2" charset="2"/>
              <a:buChar char="è"/>
            </a:pPr>
            <a:endParaRPr lang="en-US" sz="2800" dirty="0">
              <a:solidFill>
                <a:srgbClr val="00B050"/>
              </a:solidFill>
            </a:endParaRPr>
          </a:p>
          <a:p>
            <a:pPr algn="just">
              <a:buFont typeface="Wingdings" panose="05000000000000000000" pitchFamily="2" charset="2"/>
              <a:buChar char="è"/>
            </a:pPr>
            <a:endParaRPr lang="en-US" sz="2800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586201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28600" y="152400"/>
            <a:ext cx="8610600" cy="6553200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en-US" sz="3600" dirty="0" smtClean="0">
                <a:solidFill>
                  <a:srgbClr val="FF0000"/>
                </a:solidFill>
              </a:rPr>
              <a:t>CONSTIPATION, NAUSEA, DIZZINESS, HEADACHE, FATIGUE</a:t>
            </a:r>
          </a:p>
          <a:p>
            <a:pPr marL="0" indent="0" algn="just">
              <a:buNone/>
            </a:pPr>
            <a:endParaRPr lang="en-US" sz="3600" b="1" dirty="0" smtClean="0"/>
          </a:p>
          <a:p>
            <a:pPr marL="0" indent="0" algn="ctr">
              <a:buNone/>
            </a:pPr>
            <a:r>
              <a:rPr lang="en-US" sz="4100" b="1" dirty="0" smtClean="0">
                <a:solidFill>
                  <a:srgbClr val="FF0000"/>
                </a:solidFill>
              </a:rPr>
              <a:t>VERAPAMIL </a:t>
            </a:r>
          </a:p>
          <a:p>
            <a:pPr marL="0" indent="0" algn="ctr">
              <a:buNone/>
            </a:pPr>
            <a:r>
              <a:rPr lang="en-US" sz="4100" b="1" dirty="0" smtClean="0">
                <a:solidFill>
                  <a:srgbClr val="FF0000"/>
                </a:solidFill>
              </a:rPr>
              <a:t>(</a:t>
            </a:r>
            <a:r>
              <a:rPr lang="en-US" sz="4100" b="1" dirty="0">
                <a:solidFill>
                  <a:srgbClr val="FF0000"/>
                </a:solidFill>
              </a:rPr>
              <a:t>CALAN, ISOPTIN)</a:t>
            </a:r>
          </a:p>
          <a:p>
            <a:pPr marL="0" indent="0" algn="just">
              <a:buNone/>
            </a:pPr>
            <a:r>
              <a:rPr lang="en-US" sz="3600" dirty="0"/>
              <a:t>AVAIL. AS TABLETS, </a:t>
            </a:r>
            <a:r>
              <a:rPr lang="en-US" sz="3600" dirty="0" smtClean="0"/>
              <a:t>SUSTAINED–RELEASE </a:t>
            </a:r>
            <a:r>
              <a:rPr lang="en-US" sz="3600" dirty="0"/>
              <a:t>TABLETS, </a:t>
            </a:r>
            <a:r>
              <a:rPr lang="en-US" sz="3600" dirty="0" smtClean="0"/>
              <a:t>SUSTAINED-RELEASE CAPSULES&amp; </a:t>
            </a:r>
            <a:r>
              <a:rPr lang="en-US" sz="3600" dirty="0"/>
              <a:t>PARENTERAL SOLUTIONS </a:t>
            </a:r>
          </a:p>
          <a:p>
            <a:pPr marL="0" indent="0" algn="just">
              <a:buNone/>
            </a:pPr>
            <a:r>
              <a:rPr lang="en-US" sz="3600" dirty="0"/>
              <a:t>COMPLETELY ABS. AFTER ORAL ADM</a:t>
            </a:r>
            <a:r>
              <a:rPr lang="en-US" sz="3600" dirty="0" smtClean="0"/>
              <a:t>., </a:t>
            </a:r>
          </a:p>
          <a:p>
            <a:pPr marL="0" indent="0" algn="just">
              <a:buNone/>
            </a:pPr>
            <a:r>
              <a:rPr lang="en-US" sz="3600" dirty="0" smtClean="0"/>
              <a:t>BIOAVAIL</a:t>
            </a:r>
            <a:r>
              <a:rPr lang="en-US" sz="3600" dirty="0"/>
              <a:t>. </a:t>
            </a:r>
            <a:r>
              <a:rPr lang="en-US" sz="3600" dirty="0" smtClean="0"/>
              <a:t>≈ 10-20</a:t>
            </a:r>
            <a:r>
              <a:rPr lang="en-US" sz="3600" dirty="0"/>
              <a:t>%</a:t>
            </a:r>
          </a:p>
          <a:p>
            <a:pPr marL="0" indent="0" algn="just">
              <a:buNone/>
            </a:pPr>
            <a:r>
              <a:rPr lang="en-US" sz="3600" dirty="0"/>
              <a:t>UNDERGOES EXTENSIVE FIRST- PASS METABOLISM</a:t>
            </a:r>
          </a:p>
          <a:p>
            <a:pPr marL="0" indent="0" algn="just">
              <a:buNone/>
            </a:pPr>
            <a:r>
              <a:rPr lang="en-US" sz="3600" dirty="0"/>
              <a:t>ONSET-30min              </a:t>
            </a:r>
            <a:r>
              <a:rPr lang="en-US" sz="3600" dirty="0" smtClean="0"/>
              <a:t>t1/2- 4-8 </a:t>
            </a:r>
            <a:r>
              <a:rPr lang="en-US" sz="3600" dirty="0" err="1" smtClean="0"/>
              <a:t>Hr</a:t>
            </a:r>
            <a:endParaRPr lang="en-US" sz="3600" dirty="0"/>
          </a:p>
          <a:p>
            <a:pPr marL="0" indent="0" algn="just">
              <a:buNone/>
            </a:pPr>
            <a:r>
              <a:rPr lang="en-US" sz="3600" dirty="0"/>
              <a:t>HIGHLY BOUND TO </a:t>
            </a:r>
            <a:r>
              <a:rPr lang="en-US" sz="3600" dirty="0" smtClean="0"/>
              <a:t>PLASMA </a:t>
            </a:r>
            <a:r>
              <a:rPr lang="en-US" sz="3600" dirty="0"/>
              <a:t>PROTEINS ≈ </a:t>
            </a:r>
            <a:r>
              <a:rPr lang="en-US" sz="3600" dirty="0" smtClean="0"/>
              <a:t>90</a:t>
            </a:r>
            <a:r>
              <a:rPr lang="en-US" sz="3600" dirty="0"/>
              <a:t>% </a:t>
            </a:r>
            <a:endParaRPr lang="en-US" sz="3600" dirty="0" smtClean="0"/>
          </a:p>
          <a:p>
            <a:pPr marL="0" indent="0" algn="just">
              <a:buNone/>
            </a:pPr>
            <a:r>
              <a:rPr lang="en-US" sz="3600" dirty="0" smtClean="0">
                <a:solidFill>
                  <a:srgbClr val="FF0000"/>
                </a:solidFill>
              </a:rPr>
              <a:t>→ </a:t>
            </a:r>
            <a:r>
              <a:rPr lang="en-US" sz="3600" dirty="0">
                <a:solidFill>
                  <a:srgbClr val="FF0000"/>
                </a:solidFill>
              </a:rPr>
              <a:t>D/I  e.g. WITH DIGOXIN</a:t>
            </a:r>
          </a:p>
          <a:p>
            <a:pPr marL="0" indent="0" algn="just">
              <a:buNone/>
            </a:pPr>
            <a:r>
              <a:rPr lang="en-US" sz="3600" dirty="0"/>
              <a:t>EXC. MAINLY THROUGH KIDNEY </a:t>
            </a:r>
            <a:r>
              <a:rPr lang="en-US" sz="3600" dirty="0" smtClean="0"/>
              <a:t>(</a:t>
            </a:r>
            <a:r>
              <a:rPr lang="en-US" sz="3600" dirty="0"/>
              <a:t>≈</a:t>
            </a:r>
            <a:r>
              <a:rPr lang="en-US" sz="3600" dirty="0" smtClean="0"/>
              <a:t> </a:t>
            </a:r>
            <a:r>
              <a:rPr lang="en-US" sz="3600" dirty="0"/>
              <a:t>70%) &amp; </a:t>
            </a:r>
            <a:endParaRPr lang="en-US" sz="3600" dirty="0" smtClean="0"/>
          </a:p>
          <a:p>
            <a:pPr marL="0" indent="0" algn="just">
              <a:buNone/>
            </a:pPr>
            <a:r>
              <a:rPr lang="en-US" sz="3600" dirty="0" smtClean="0"/>
              <a:t>ALSO </a:t>
            </a:r>
            <a:r>
              <a:rPr lang="en-US" sz="3600" dirty="0"/>
              <a:t>THROUGH FECES </a:t>
            </a:r>
            <a:r>
              <a:rPr lang="en-US" sz="3600" dirty="0" smtClean="0"/>
              <a:t>(</a:t>
            </a:r>
            <a:r>
              <a:rPr lang="en-US" sz="3600" dirty="0"/>
              <a:t>≈ </a:t>
            </a:r>
            <a:r>
              <a:rPr lang="en-US" sz="3600" dirty="0" smtClean="0"/>
              <a:t>30</a:t>
            </a:r>
            <a:r>
              <a:rPr lang="en-US" sz="3600" dirty="0"/>
              <a:t>%)</a:t>
            </a:r>
          </a:p>
          <a:p>
            <a:endParaRPr lang="en-US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672419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990600"/>
            <a:ext cx="79248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→ CARDIAC EFFECTS; e.g. BRADYCARDIA, HYPOTENSION, CARDIAC ARREST</a:t>
            </a: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C/I - LIVER DYSFUNCTION, </a:t>
            </a: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CCF (DUE TO –VE INOTROPIC EFFECT)</a:t>
            </a: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D/I DIGOXIN, ENZ. INH., SMOKE (NICOTINE), GENERAL ANAESTHETICS</a:t>
            </a:r>
          </a:p>
          <a:p>
            <a:pPr marL="0" indent="0" algn="just">
              <a:buNone/>
            </a:pPr>
            <a:endParaRPr lang="en-US" sz="2800" dirty="0" smtClean="0"/>
          </a:p>
          <a:p>
            <a:pPr marL="0" indent="0" algn="just">
              <a:buNone/>
            </a:pPr>
            <a:r>
              <a:rPr lang="en-US" sz="2800" dirty="0" smtClean="0"/>
              <a:t>DOSE: IN HYPERTENSION- 40-120 mg </a:t>
            </a:r>
            <a:r>
              <a:rPr lang="en-US" sz="2800" dirty="0" err="1" smtClean="0"/>
              <a:t>t.i.d</a:t>
            </a:r>
            <a:r>
              <a:rPr lang="en-US" sz="2800" dirty="0" smtClean="0"/>
              <a:t>.</a:t>
            </a:r>
          </a:p>
          <a:p>
            <a:pPr marL="0" indent="0" algn="just">
              <a:buNone/>
            </a:pPr>
            <a:r>
              <a:rPr lang="en-US" sz="2800" dirty="0" smtClean="0"/>
              <a:t>IN ANGINA- 80-120 mg </a:t>
            </a:r>
            <a:r>
              <a:rPr lang="en-US" sz="2800" dirty="0" err="1" smtClean="0"/>
              <a:t>t.i.d</a:t>
            </a:r>
            <a:r>
              <a:rPr lang="en-US" sz="2800" dirty="0" smtClean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3668706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1000" y="228600"/>
            <a:ext cx="8229600" cy="6019800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NIFEDIPINE </a:t>
            </a:r>
          </a:p>
          <a:p>
            <a:pPr marL="0" indent="0" algn="ctr">
              <a:buNone/>
            </a:pPr>
            <a:r>
              <a:rPr lang="en-US" sz="3600" dirty="0" smtClean="0">
                <a:solidFill>
                  <a:srgbClr val="FF0000"/>
                </a:solidFill>
              </a:rPr>
              <a:t>(</a:t>
            </a:r>
            <a:r>
              <a:rPr lang="en-US" sz="3600" b="1" dirty="0" smtClean="0">
                <a:solidFill>
                  <a:srgbClr val="FF0000"/>
                </a:solidFill>
              </a:rPr>
              <a:t>ADALAT, ADALAT-RETARD, PROCARDIA)</a:t>
            </a:r>
          </a:p>
          <a:p>
            <a:pPr marL="0" indent="0" algn="just">
              <a:buNone/>
            </a:pPr>
            <a:r>
              <a:rPr lang="en-US" sz="3600" dirty="0" smtClean="0"/>
              <a:t>AVAIL. AS CAPSULES &amp; EXTENDED-RELEASE TABLETS</a:t>
            </a:r>
          </a:p>
          <a:p>
            <a:pPr marL="0" indent="0" algn="just">
              <a:buNone/>
            </a:pPr>
            <a:r>
              <a:rPr lang="en-US" sz="3600" dirty="0" smtClean="0"/>
              <a:t>BIOAVAIL. </a:t>
            </a:r>
            <a:r>
              <a:rPr lang="en-US" sz="3600" dirty="0"/>
              <a:t>≈ 60-80</a:t>
            </a:r>
            <a:r>
              <a:rPr lang="en-US" sz="3600" dirty="0" smtClean="0"/>
              <a:t>%       </a:t>
            </a:r>
          </a:p>
          <a:p>
            <a:pPr marL="0" indent="0" algn="just">
              <a:buNone/>
            </a:pPr>
            <a:r>
              <a:rPr lang="en-US" sz="3600" dirty="0" smtClean="0"/>
              <a:t>RAPIDLY ABS. SUBLINGUALLY</a:t>
            </a:r>
          </a:p>
          <a:p>
            <a:pPr marL="0" indent="0" algn="just">
              <a:buNone/>
            </a:pPr>
            <a:r>
              <a:rPr lang="en-US" sz="3600" dirty="0" smtClean="0"/>
              <a:t>ONSET - 5-20 min     	DURATION – 5 </a:t>
            </a:r>
            <a:r>
              <a:rPr lang="en-US" sz="3600" dirty="0" err="1" smtClean="0"/>
              <a:t>Hr</a:t>
            </a:r>
            <a:endParaRPr lang="en-US" sz="3600" dirty="0" smtClean="0"/>
          </a:p>
          <a:p>
            <a:pPr marL="0" indent="0" algn="just">
              <a:buNone/>
            </a:pPr>
            <a:r>
              <a:rPr lang="en-US" sz="3600" dirty="0" smtClean="0"/>
              <a:t>EXC. MAINLY IN URINE </a:t>
            </a:r>
            <a:r>
              <a:rPr lang="en-US" sz="3600" dirty="0"/>
              <a:t>(≈ 90</a:t>
            </a:r>
            <a:r>
              <a:rPr lang="en-US" sz="3600" dirty="0" smtClean="0"/>
              <a:t>%) &amp; FECES </a:t>
            </a:r>
            <a:r>
              <a:rPr lang="en-US" sz="3600" dirty="0"/>
              <a:t>(≈ 10</a:t>
            </a:r>
            <a:r>
              <a:rPr lang="en-US" sz="3600" dirty="0" smtClean="0"/>
              <a:t>%)</a:t>
            </a:r>
          </a:p>
          <a:p>
            <a:pPr marL="0" indent="0" algn="just">
              <a:buNone/>
            </a:pPr>
            <a:r>
              <a:rPr lang="en-US" sz="3600" dirty="0" smtClean="0"/>
              <a:t>DOSE: IN HYPERTENSION 10-20 mg </a:t>
            </a:r>
            <a:r>
              <a:rPr lang="en-US" sz="3600" dirty="0" err="1" smtClean="0"/>
              <a:t>b.i.d</a:t>
            </a:r>
            <a:r>
              <a:rPr lang="en-US" sz="3600" dirty="0" smtClean="0"/>
              <a:t>. </a:t>
            </a:r>
          </a:p>
          <a:p>
            <a:pPr marL="0" indent="0" algn="just">
              <a:buNone/>
            </a:pPr>
            <a:r>
              <a:rPr lang="en-US" sz="3600" dirty="0"/>
              <a:t>	</a:t>
            </a:r>
            <a:r>
              <a:rPr lang="en-US" sz="3600" dirty="0" smtClean="0"/>
              <a:t>↑ UPTO 40mg </a:t>
            </a:r>
            <a:r>
              <a:rPr lang="en-US" sz="3600" dirty="0" err="1" smtClean="0"/>
              <a:t>b.i.d</a:t>
            </a:r>
            <a:r>
              <a:rPr lang="en-US" sz="3600" dirty="0" smtClean="0"/>
              <a:t>.</a:t>
            </a:r>
          </a:p>
          <a:p>
            <a:pPr marL="0" indent="0" algn="just">
              <a:buNone/>
            </a:pPr>
            <a:r>
              <a:rPr lang="en-US" sz="3600" dirty="0" smtClean="0"/>
              <a:t>IN ANGINA -10-20 mg </a:t>
            </a:r>
            <a:r>
              <a:rPr lang="en-US" sz="3600" dirty="0" err="1" smtClean="0"/>
              <a:t>b.i.d</a:t>
            </a:r>
            <a:r>
              <a:rPr lang="en-US" sz="3600" dirty="0" smtClean="0"/>
              <a:t>.</a:t>
            </a:r>
          </a:p>
          <a:p>
            <a:pPr marL="0" indent="0" algn="just">
              <a:buNone/>
            </a:pPr>
            <a:endParaRPr lang="en-US" sz="3600" dirty="0" smtClean="0"/>
          </a:p>
          <a:p>
            <a:pPr marL="0" indent="0" algn="just">
              <a:buNone/>
            </a:pPr>
            <a:r>
              <a:rPr lang="en-US" sz="3600" dirty="0" smtClean="0">
                <a:solidFill>
                  <a:srgbClr val="FF0000"/>
                </a:solidFill>
              </a:rPr>
              <a:t>→VASCULAR EFFECTS; e.g. FLUSHING, PALPITATION (DUE TO REFLEX TECHYCARDIA), PERIPHERAL EDEMA, Wt. GAIN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377010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33400" y="228600"/>
            <a:ext cx="8229600" cy="62484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DILTIAZEM </a:t>
            </a:r>
          </a:p>
          <a:p>
            <a:pPr marL="0" indent="0" algn="ctr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(CARDIZEM, CARDIZEM-SR)</a:t>
            </a:r>
          </a:p>
          <a:p>
            <a:pPr marL="0" indent="0" algn="just">
              <a:buNone/>
            </a:pPr>
            <a:r>
              <a:rPr lang="en-US" sz="2800" dirty="0" smtClean="0"/>
              <a:t>AVAIL. AS TABLETS &amp; SUSTAINED- RELEASE CAPSULES</a:t>
            </a:r>
          </a:p>
          <a:p>
            <a:pPr marL="0" indent="0" algn="just">
              <a:buNone/>
            </a:pPr>
            <a:r>
              <a:rPr lang="en-US" sz="2800" dirty="0" smtClean="0"/>
              <a:t>BIOAVAIL. </a:t>
            </a:r>
            <a:r>
              <a:rPr lang="en-US" sz="2800" dirty="0"/>
              <a:t>≈ 20-40</a:t>
            </a:r>
            <a:r>
              <a:rPr lang="en-US" sz="2800" dirty="0" smtClean="0"/>
              <a:t>%       </a:t>
            </a:r>
          </a:p>
          <a:p>
            <a:pPr marL="0" indent="0" algn="just">
              <a:buNone/>
            </a:pPr>
            <a:r>
              <a:rPr lang="en-US" sz="2800" dirty="0" smtClean="0"/>
              <a:t>ONSET-WITHIN 30min      t1/2 - 5hr</a:t>
            </a:r>
          </a:p>
          <a:p>
            <a:pPr marL="0" indent="0" algn="just">
              <a:buNone/>
            </a:pPr>
            <a:r>
              <a:rPr lang="en-US" sz="2800" dirty="0" smtClean="0"/>
              <a:t>EXC. MAINLY IN FECES </a:t>
            </a:r>
            <a:r>
              <a:rPr lang="en-US" sz="2800" dirty="0"/>
              <a:t>(≈ 70</a:t>
            </a:r>
            <a:r>
              <a:rPr lang="en-US" sz="2800" dirty="0" smtClean="0"/>
              <a:t>%) &amp; URINE </a:t>
            </a:r>
            <a:r>
              <a:rPr lang="en-US" sz="2800" dirty="0"/>
              <a:t>(≈ 30</a:t>
            </a:r>
            <a:r>
              <a:rPr lang="en-US" sz="2800" dirty="0" smtClean="0"/>
              <a:t>%)</a:t>
            </a:r>
          </a:p>
          <a:p>
            <a:pPr marL="0" indent="0" algn="just">
              <a:buNone/>
            </a:pPr>
            <a:endParaRPr lang="en-US" sz="2800" dirty="0" smtClean="0"/>
          </a:p>
          <a:p>
            <a:pPr marL="0" indent="0" algn="just">
              <a:buNone/>
            </a:pPr>
            <a:r>
              <a:rPr lang="en-US" sz="2800" dirty="0" smtClean="0"/>
              <a:t>DOSE: 30 mg </a:t>
            </a:r>
            <a:r>
              <a:rPr lang="en-US" sz="2800" dirty="0" err="1" smtClean="0"/>
              <a:t>q.i.d</a:t>
            </a:r>
            <a:r>
              <a:rPr lang="en-US" sz="2800" dirty="0" smtClean="0"/>
              <a:t>. </a:t>
            </a:r>
          </a:p>
          <a:p>
            <a:pPr marL="0" indent="0" algn="just">
              <a:buNone/>
            </a:pPr>
            <a:r>
              <a:rPr lang="en-US" sz="2800" dirty="0" smtClean="0"/>
              <a:t>↑UPTO MAX. 360 mg/day</a:t>
            </a:r>
          </a:p>
          <a:p>
            <a:pPr marL="0" indent="0" algn="ctr">
              <a:buNone/>
            </a:pPr>
            <a:endParaRPr lang="en-US" sz="2800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NICARDIPINE</a:t>
            </a:r>
            <a:r>
              <a:rPr lang="en-US" sz="2800" dirty="0" smtClean="0">
                <a:solidFill>
                  <a:srgbClr val="FF0000"/>
                </a:solidFill>
              </a:rPr>
              <a:t> (</a:t>
            </a:r>
            <a:r>
              <a:rPr lang="en-US" sz="2800" b="1" dirty="0" smtClean="0">
                <a:solidFill>
                  <a:srgbClr val="FF0000"/>
                </a:solidFill>
              </a:rPr>
              <a:t>CARDENE) &amp; NIMODIPINE</a:t>
            </a:r>
            <a:r>
              <a:rPr lang="en-US" sz="2800" dirty="0" smtClean="0">
                <a:solidFill>
                  <a:srgbClr val="FF0000"/>
                </a:solidFill>
              </a:rPr>
              <a:t>  (</a:t>
            </a:r>
            <a:r>
              <a:rPr lang="en-US" sz="2800" b="1" dirty="0">
                <a:solidFill>
                  <a:srgbClr val="FF0000"/>
                </a:solidFill>
              </a:rPr>
              <a:t>NIMOTOP)</a:t>
            </a:r>
          </a:p>
          <a:p>
            <a:pPr marL="0" indent="0" algn="just">
              <a:buNone/>
            </a:pPr>
            <a:r>
              <a:rPr lang="en-US" sz="2800" dirty="0" smtClean="0"/>
              <a:t>AVAIL</a:t>
            </a:r>
            <a:r>
              <a:rPr lang="en-US" sz="2800" dirty="0"/>
              <a:t>. AS CAPSULES</a:t>
            </a:r>
          </a:p>
          <a:p>
            <a:pPr marL="0" indent="0" algn="just"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782033188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05400" y="81973"/>
            <a:ext cx="3085800" cy="593782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2057" y="6248400"/>
            <a:ext cx="2939143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836335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6705" y="298603"/>
            <a:ext cx="8854895" cy="456391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71600" y="5410200"/>
            <a:ext cx="6782858" cy="323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242185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81200" y="6927"/>
            <a:ext cx="2619795" cy="67056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5029200"/>
            <a:ext cx="3628605" cy="800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649809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6324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ANGINA PECTORIS AND ITS DRUG TREATMENT</a:t>
            </a:r>
          </a:p>
          <a:p>
            <a:pPr marL="0" indent="0">
              <a:buNone/>
            </a:pPr>
            <a:endParaRPr lang="en-US" b="1" dirty="0" smtClean="0">
              <a:solidFill>
                <a:schemeClr val="tx1"/>
              </a:solidFill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b="1" dirty="0" smtClean="0">
                <a:solidFill>
                  <a:schemeClr val="tx1"/>
                </a:solidFill>
              </a:rPr>
              <a:t>ANGINA</a:t>
            </a:r>
            <a:endParaRPr lang="en-US" sz="2800" dirty="0" smtClean="0">
              <a:solidFill>
                <a:schemeClr val="tx1"/>
              </a:solidFill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A </a:t>
            </a:r>
            <a:r>
              <a:rPr lang="en-US" sz="2800" dirty="0">
                <a:solidFill>
                  <a:schemeClr val="tx1"/>
                </a:solidFill>
              </a:rPr>
              <a:t>CHARACTERISTIC STRANGLING, SQUEEZING &amp; CRUSHING CHEST PAIN THAT OCCURS WHEN THE CORONARY BLOOD FLOW IS INADEQUATE TO SUPPLY  THE OXYGEN </a:t>
            </a:r>
            <a:r>
              <a:rPr lang="en-US" sz="2800" dirty="0" smtClean="0">
                <a:solidFill>
                  <a:schemeClr val="tx1"/>
                </a:solidFill>
              </a:rPr>
              <a:t>REQUIRED </a:t>
            </a:r>
            <a:r>
              <a:rPr lang="en-US" sz="2800" dirty="0">
                <a:solidFill>
                  <a:schemeClr val="tx1"/>
                </a:solidFill>
              </a:rPr>
              <a:t>BY THE </a:t>
            </a:r>
            <a:r>
              <a:rPr lang="en-US" sz="2800" dirty="0" smtClean="0">
                <a:solidFill>
                  <a:schemeClr val="tx1"/>
                </a:solidFill>
              </a:rPr>
              <a:t>HEART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4779448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632460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2800" b="1" dirty="0" smtClean="0">
                <a:solidFill>
                  <a:schemeClr val="tx1"/>
                </a:solidFill>
              </a:rPr>
              <a:t>FACTORS </a:t>
            </a:r>
            <a:r>
              <a:rPr lang="en-US" sz="2800" b="1" dirty="0">
                <a:solidFill>
                  <a:schemeClr val="tx1"/>
                </a:solidFill>
              </a:rPr>
              <a:t>THAT INFLUENCE CORONARY BLOOD </a:t>
            </a:r>
            <a:r>
              <a:rPr lang="en-US" sz="2800" b="1" dirty="0" smtClean="0">
                <a:solidFill>
                  <a:schemeClr val="tx1"/>
                </a:solidFill>
              </a:rPr>
              <a:t>FLOW</a:t>
            </a:r>
            <a:endParaRPr lang="en-US" sz="2800" b="1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ARTERIAL </a:t>
            </a:r>
            <a:r>
              <a:rPr lang="en-US" sz="2800" dirty="0">
                <a:solidFill>
                  <a:schemeClr val="tx1"/>
                </a:solidFill>
              </a:rPr>
              <a:t>BLOOD PRESSURE, CARDIAC OUTPUT, HEART RATE, NERVE SUPPLY, HYPOXIA, CO2 TENSION &amp; PH OF </a:t>
            </a:r>
            <a:r>
              <a:rPr lang="en-US" sz="2800" dirty="0" smtClean="0">
                <a:solidFill>
                  <a:schemeClr val="tx1"/>
                </a:solidFill>
              </a:rPr>
              <a:t>BLOOD, HORMONES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8128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2800" b="1" dirty="0" smtClean="0"/>
              <a:t>MECHANISMS </a:t>
            </a:r>
            <a:r>
              <a:rPr lang="en-US" sz="2800" b="1" dirty="0"/>
              <a:t>FOR CONTROLLING </a:t>
            </a:r>
            <a:r>
              <a:rPr lang="en-US" sz="2800" b="1" dirty="0" smtClean="0"/>
              <a:t>BP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en-US" sz="2800" dirty="0" smtClean="0"/>
              <a:t>BARORECEPTORS </a:t>
            </a:r>
            <a:r>
              <a:rPr lang="en-US" sz="2800" dirty="0"/>
              <a:t>&amp; SYMPATHETIC NERVOUS </a:t>
            </a:r>
            <a:r>
              <a:rPr lang="en-US" sz="2800" dirty="0" smtClean="0"/>
              <a:t>SYSTEM 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en-US" sz="2800" dirty="0" smtClean="0"/>
              <a:t>RENIN-ANGIOTENSIN-ALDOSTERONE </a:t>
            </a:r>
            <a:r>
              <a:rPr lang="en-US" sz="2800" dirty="0"/>
              <a:t>SYSTEM                                                    </a:t>
            </a:r>
            <a:r>
              <a:rPr lang="en-US" sz="2400" dirty="0"/>
              <a:t>                                                                     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84305054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"/>
            <a:ext cx="8915400" cy="647700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2800" b="1" dirty="0"/>
              <a:t>CAUSES OF ANGINA </a:t>
            </a:r>
            <a:endParaRPr lang="en-US" sz="2800" dirty="0" smtClean="0"/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CORONARY </a:t>
            </a:r>
            <a:r>
              <a:rPr lang="en-US" sz="2800" dirty="0"/>
              <a:t>ATHEROSCLEROSIS, CORONARY </a:t>
            </a:r>
            <a:r>
              <a:rPr lang="en-US" sz="2800" dirty="0" smtClean="0"/>
              <a:t>ARTERITIS</a:t>
            </a:r>
            <a:r>
              <a:rPr lang="en-US" sz="2800" dirty="0"/>
              <a:t>, FIBROMUSCULAR  HYPERPLASIA OF CORONARY ARTERIES, AORTIC VALVE DISEASE, </a:t>
            </a:r>
            <a:r>
              <a:rPr lang="en-US" sz="2800" dirty="0" smtClean="0"/>
              <a:t>IDIOPATHIC HYPERTROPHIC </a:t>
            </a:r>
            <a:r>
              <a:rPr lang="en-US" sz="2800" dirty="0"/>
              <a:t>SUBAORTIC STENOSIS (OBSTRUCTIVE CARDIOMYOPATHY</a:t>
            </a:r>
            <a:r>
              <a:rPr lang="en-US" sz="2800" dirty="0" smtClean="0"/>
              <a:t>), MITRAL </a:t>
            </a:r>
            <a:r>
              <a:rPr lang="en-US" sz="2800" dirty="0"/>
              <a:t>STENOSIS, ACCUMULATION OF MET. IN STRIATED </a:t>
            </a:r>
            <a:r>
              <a:rPr lang="en-US" sz="2800" dirty="0" smtClean="0"/>
              <a:t>MUSCLES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n-US" sz="1050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ANGINA </a:t>
            </a:r>
            <a:r>
              <a:rPr lang="en-US" sz="2800" dirty="0"/>
              <a:t>IS CHARACTERIZED </a:t>
            </a:r>
            <a:r>
              <a:rPr lang="en-US" sz="2800" dirty="0" smtClean="0"/>
              <a:t>BY A </a:t>
            </a:r>
            <a:r>
              <a:rPr lang="en-US" sz="2800" dirty="0"/>
              <a:t>SUDDEN, SEVERE </a:t>
            </a:r>
            <a:r>
              <a:rPr lang="en-US" sz="2800" dirty="0" smtClean="0"/>
              <a:t>PRESSING </a:t>
            </a:r>
            <a:r>
              <a:rPr lang="en-US" sz="2800" dirty="0"/>
              <a:t>SUBSTERNAL PAIN RADIATING TO </a:t>
            </a:r>
            <a:r>
              <a:rPr lang="en-US" sz="2800" dirty="0" smtClean="0"/>
              <a:t>THE LEFT ARM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90803416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381000"/>
            <a:ext cx="8229600" cy="487680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OXYGEN DEMAND ↑ IN PHYSICAL EXERCISE, THYROTOXICOSIS, SEVERE ANEMIA, ANXIETY, PHYSICAL &amp; MENTAL STRESS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n-US" sz="2800" dirty="0" smtClean="0"/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OXYGEN SUPPLY ↓ IN CORONARY SPASM, ATHEROSCLEROSIS, PLATELET EMBOLI CAUSING TEMPORARY BLOCKADE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05791790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381000"/>
            <a:ext cx="8229600" cy="4525963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2800" b="1" dirty="0" smtClean="0"/>
              <a:t>TREATMENT STRAEGIES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/>
              <a:t>↑ IN O2 SUPPLY TO HEART BY RELAX. OF CORONARY 		ARTERY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/>
              <a:t>↓ IN O2 DEMAND OF MYOCARDIUM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800" dirty="0" smtClean="0"/>
              <a:t>BOTH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82452254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33400" y="152400"/>
            <a:ext cx="8229600" cy="647700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MYOCARDIAL ISCHEMIA </a:t>
            </a:r>
            <a:r>
              <a:rPr lang="en-US" sz="2800" dirty="0"/>
              <a:t>MAY LEAD </a:t>
            </a:r>
            <a:r>
              <a:rPr lang="en-US" sz="2800" dirty="0" smtClean="0"/>
              <a:t>TO THE </a:t>
            </a:r>
            <a:r>
              <a:rPr lang="en-US" sz="2800" dirty="0"/>
              <a:t>FORMATION OF VASOACTIVE SUBSTANCES, MET. ABNORMALITIES, ELECTRICAL INSTABILITY, ECG ABNORMALITIES, MALFUNCTIONING OF LEFT VENTRICLE &amp; CONSTANT </a:t>
            </a:r>
            <a:r>
              <a:rPr lang="en-US" sz="2800" dirty="0" smtClean="0"/>
              <a:t>PAIN- LOCALIZED </a:t>
            </a:r>
            <a:r>
              <a:rPr lang="en-US" sz="2800" dirty="0"/>
              <a:t>OR </a:t>
            </a:r>
            <a:r>
              <a:rPr lang="en-US" sz="2800" dirty="0" smtClean="0"/>
              <a:t>DIFFUSE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n-US" sz="2800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/>
              <a:t>ALSO ANXIETY, A FEELING OF IMPENDING DEATH, </a:t>
            </a:r>
            <a:r>
              <a:rPr lang="en-US" sz="2800" dirty="0" smtClean="0"/>
              <a:t>SHORTENING </a:t>
            </a:r>
            <a:r>
              <a:rPr lang="en-US" sz="2800" dirty="0"/>
              <a:t>OF BREATH, DIAPHORESIS, </a:t>
            </a:r>
            <a:r>
              <a:rPr lang="en-US" sz="2800" dirty="0" smtClean="0"/>
              <a:t>NAUSEA</a:t>
            </a:r>
            <a:r>
              <a:rPr lang="en-US" sz="2800" dirty="0"/>
              <a:t>, VOMITING </a:t>
            </a:r>
            <a:r>
              <a:rPr lang="en-US" sz="2800" dirty="0" smtClean="0"/>
              <a:t>OR SYNCOPE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968384245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45259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800" b="1" dirty="0" smtClean="0"/>
              <a:t>ANGINAL SYNDROMES</a:t>
            </a:r>
          </a:p>
          <a:p>
            <a:pPr marL="0" indent="0" algn="just">
              <a:buNone/>
            </a:pPr>
            <a:endParaRPr lang="en-US" sz="2800" dirty="0" smtClean="0"/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2800" dirty="0" smtClean="0"/>
              <a:t>STABLE ANGINA OR ANGINA OF EFFORT OR EXERTIONAL ANGINA OR CLASSICAL ANGINA (COMMON FORM) </a:t>
            </a:r>
          </a:p>
          <a:p>
            <a:pPr marL="0" indent="0" algn="just">
              <a:buNone/>
            </a:pPr>
            <a:endParaRPr lang="en-US" sz="2800" dirty="0" smtClean="0"/>
          </a:p>
          <a:p>
            <a:pPr marL="0" indent="0" algn="just">
              <a:buNone/>
            </a:pPr>
            <a:r>
              <a:rPr lang="en-US" sz="2800" dirty="0" smtClean="0"/>
              <a:t>PAIN APPEARS ON EXERTION, LASTS FOR SEVERAL SECONDS &amp; SUBSIDES ON REST </a:t>
            </a:r>
            <a:r>
              <a:rPr lang="en-US" sz="2800" dirty="0" smtClean="0">
                <a:solidFill>
                  <a:srgbClr val="00B050"/>
                </a:solidFill>
              </a:rPr>
              <a:t>(NITROGLYCERIN)</a:t>
            </a:r>
          </a:p>
          <a:p>
            <a:pPr marL="0" indent="0" algn="just">
              <a:buNone/>
            </a:pPr>
            <a:r>
              <a:rPr lang="en-US" sz="2800" dirty="0" smtClean="0"/>
              <a:t>EXERTION OR EXERCISE → ↑ O2 DEMAND</a:t>
            </a:r>
          </a:p>
          <a:p>
            <a:pPr marL="0" indent="0" algn="just">
              <a:buNone/>
            </a:pPr>
            <a:r>
              <a:rPr lang="en-US" sz="28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38469706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4525963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en-US" sz="2800" dirty="0" smtClean="0"/>
              <a:t>UNSTABLE </a:t>
            </a:r>
            <a:r>
              <a:rPr lang="en-US" sz="2800" dirty="0"/>
              <a:t>ANGINA OR CRESCENDO ANGINA OR </a:t>
            </a:r>
            <a:r>
              <a:rPr lang="en-US" sz="2800" dirty="0" smtClean="0"/>
              <a:t>PRE-INFARCTION ANGINA</a:t>
            </a:r>
            <a:endParaRPr lang="en-US" sz="2800" dirty="0"/>
          </a:p>
          <a:p>
            <a:pPr marL="0" indent="0" algn="just">
              <a:buNone/>
            </a:pPr>
            <a:endParaRPr lang="en-US" sz="2800" dirty="0" smtClean="0"/>
          </a:p>
          <a:p>
            <a:pPr marL="0" indent="0" algn="just">
              <a:buNone/>
            </a:pPr>
            <a:r>
              <a:rPr lang="en-US" sz="2800" dirty="0" smtClean="0"/>
              <a:t>RECURRENT </a:t>
            </a:r>
            <a:r>
              <a:rPr lang="en-US" sz="2800" dirty="0"/>
              <a:t>ATTACKS OF ANGINA WITH MINIMAL EXERTION </a:t>
            </a:r>
            <a:endParaRPr lang="en-US" sz="2800" dirty="0" smtClean="0"/>
          </a:p>
          <a:p>
            <a:pPr marL="0" indent="0" algn="just">
              <a:buNone/>
            </a:pPr>
            <a:r>
              <a:rPr lang="en-US" sz="2800" dirty="0" smtClean="0"/>
              <a:t>CORONARY </a:t>
            </a:r>
            <a:r>
              <a:rPr lang="en-US" sz="2800" dirty="0"/>
              <a:t>FLOW IS </a:t>
            </a:r>
            <a:r>
              <a:rPr lang="en-US" sz="2800" dirty="0" smtClean="0"/>
              <a:t>↓</a:t>
            </a:r>
          </a:p>
          <a:p>
            <a:pPr marL="0" indent="0" algn="just">
              <a:buNone/>
            </a:pPr>
            <a:r>
              <a:rPr lang="en-US" sz="2800" dirty="0" smtClean="0"/>
              <a:t>ECG CHANGES </a:t>
            </a:r>
          </a:p>
          <a:p>
            <a:pPr marL="0" indent="0" algn="just">
              <a:buNone/>
            </a:pPr>
            <a:r>
              <a:rPr lang="en-US" sz="2800" dirty="0" smtClean="0"/>
              <a:t>MAY </a:t>
            </a:r>
            <a:r>
              <a:rPr lang="en-US" sz="2800" dirty="0"/>
              <a:t>LAST LONGER &amp; DIFFICULT TO RELIEVE</a:t>
            </a:r>
          </a:p>
          <a:p>
            <a:pPr marL="0" indent="0" algn="just">
              <a:buNone/>
            </a:pPr>
            <a:r>
              <a:rPr lang="en-US" sz="2800" dirty="0">
                <a:solidFill>
                  <a:srgbClr val="00B050"/>
                </a:solidFill>
              </a:rPr>
              <a:t>NITRIGLYCERIN, </a:t>
            </a:r>
            <a:r>
              <a:rPr lang="el-GR" sz="2800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β</a:t>
            </a:r>
            <a:r>
              <a:rPr lang="en-US" sz="2800" dirty="0" smtClean="0">
                <a:solidFill>
                  <a:srgbClr val="00B05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- </a:t>
            </a:r>
            <a:r>
              <a:rPr lang="en-US" sz="2800" dirty="0" smtClean="0">
                <a:solidFill>
                  <a:srgbClr val="00B050"/>
                </a:solidFill>
              </a:rPr>
              <a:t>BLOCKER </a:t>
            </a:r>
            <a:r>
              <a:rPr lang="en-US" sz="2800" dirty="0">
                <a:solidFill>
                  <a:srgbClr val="00B050"/>
                </a:solidFill>
              </a:rPr>
              <a:t>OR </a:t>
            </a:r>
            <a:r>
              <a:rPr lang="en-US" sz="2800" dirty="0" smtClean="0">
                <a:solidFill>
                  <a:srgbClr val="00B050"/>
                </a:solidFill>
              </a:rPr>
              <a:t>CCB</a:t>
            </a:r>
          </a:p>
        </p:txBody>
      </p:sp>
    </p:spTree>
    <p:extLst>
      <p:ext uri="{BB962C8B-B14F-4D97-AF65-F5344CB8AC3E}">
        <p14:creationId xmlns:p14="http://schemas.microsoft.com/office/powerpoint/2010/main" val="359022257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4294967295"/>
          </p:nvPr>
        </p:nvSpPr>
        <p:spPr>
          <a:xfrm>
            <a:off x="457200" y="533400"/>
            <a:ext cx="8229600" cy="4525963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en-US" sz="2800" dirty="0" smtClean="0"/>
              <a:t>ACUTE CORONARY INSUFFICIENCY OR ATHEROSCLEROTIC ANGINA</a:t>
            </a:r>
          </a:p>
          <a:p>
            <a:pPr marL="0" indent="0" algn="just">
              <a:buNone/>
            </a:pPr>
            <a:r>
              <a:rPr lang="en-US" sz="2800" dirty="0" smtClean="0"/>
              <a:t>MORE </a:t>
            </a:r>
            <a:r>
              <a:rPr lang="en-US" sz="2800" dirty="0"/>
              <a:t>PROLONGED EPISODE OF PAIN </a:t>
            </a:r>
            <a:endParaRPr lang="en-US" sz="2800" dirty="0" smtClean="0"/>
          </a:p>
          <a:p>
            <a:pPr marL="0" indent="0" algn="just">
              <a:buNone/>
            </a:pPr>
            <a:r>
              <a:rPr lang="en-US" sz="2800" dirty="0" smtClean="0"/>
              <a:t>LASTS FOR 15-30 </a:t>
            </a:r>
            <a:r>
              <a:rPr lang="en-US" sz="2800" dirty="0"/>
              <a:t>MIN </a:t>
            </a:r>
            <a:endParaRPr lang="en-US" sz="2800" dirty="0" smtClean="0"/>
          </a:p>
          <a:p>
            <a:pPr marL="0" indent="0" algn="just">
              <a:buNone/>
            </a:pPr>
            <a:r>
              <a:rPr lang="en-US" sz="2800" dirty="0" smtClean="0"/>
              <a:t>DIAPHORESIS </a:t>
            </a:r>
            <a:r>
              <a:rPr lang="en-US" sz="2800" dirty="0"/>
              <a:t>&amp; </a:t>
            </a:r>
            <a:r>
              <a:rPr lang="en-US" sz="2800" dirty="0" smtClean="0"/>
              <a:t>NAUSEA</a:t>
            </a:r>
            <a:endParaRPr lang="en-US" sz="2800" dirty="0"/>
          </a:p>
          <a:p>
            <a:pPr marL="0" indent="0" algn="just"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631195615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4294967295"/>
          </p:nvPr>
        </p:nvSpPr>
        <p:spPr>
          <a:xfrm>
            <a:off x="457200" y="533400"/>
            <a:ext cx="8229600" cy="5410200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en-US" sz="2800" dirty="0" smtClean="0"/>
              <a:t>VARIANT </a:t>
            </a:r>
            <a:r>
              <a:rPr lang="en-US" sz="2800" dirty="0"/>
              <a:t>ANGINA PECTORIS OR PRINZMETAL’S </a:t>
            </a:r>
            <a:r>
              <a:rPr lang="en-US" sz="2800" dirty="0" smtClean="0"/>
              <a:t>ANGINA</a:t>
            </a:r>
            <a:endParaRPr lang="en-US" sz="2800" dirty="0"/>
          </a:p>
          <a:p>
            <a:pPr marL="0" indent="0" algn="just">
              <a:buNone/>
            </a:pPr>
            <a:r>
              <a:rPr lang="en-US" sz="2800" dirty="0"/>
              <a:t>PAIN DURING REST &amp; USUALLY UNRELATED TO </a:t>
            </a:r>
            <a:r>
              <a:rPr lang="en-US" sz="2800" dirty="0" smtClean="0"/>
              <a:t>		EXERCISE </a:t>
            </a:r>
          </a:p>
          <a:p>
            <a:pPr marL="0" indent="0" algn="just">
              <a:buNone/>
            </a:pPr>
            <a:r>
              <a:rPr lang="en-US" sz="2800" dirty="0" smtClean="0"/>
              <a:t>DUE </a:t>
            </a:r>
            <a:r>
              <a:rPr lang="en-US" sz="2800" dirty="0"/>
              <a:t>TO CORONARY SPASM OR PLATELET </a:t>
            </a:r>
            <a:r>
              <a:rPr lang="en-US" sz="2800" dirty="0" smtClean="0"/>
              <a:t>EMBOLI – </a:t>
            </a:r>
          </a:p>
          <a:p>
            <a:pPr marL="0" indent="0" algn="just">
              <a:buNone/>
            </a:pPr>
            <a:r>
              <a:rPr lang="en-US" sz="2800" dirty="0"/>
              <a:t>	</a:t>
            </a:r>
            <a:r>
              <a:rPr lang="en-US" sz="2800" dirty="0" smtClean="0"/>
              <a:t>↓ </a:t>
            </a:r>
            <a:r>
              <a:rPr lang="en-US" sz="2800" dirty="0"/>
              <a:t>CORONARY FLOW </a:t>
            </a:r>
            <a:r>
              <a:rPr lang="en-US" sz="2800" dirty="0" smtClean="0"/>
              <a:t>OR </a:t>
            </a:r>
            <a:r>
              <a:rPr lang="en-US" sz="2800" dirty="0"/>
              <a:t>↑ O2 </a:t>
            </a:r>
            <a:r>
              <a:rPr lang="en-US" sz="2800" dirty="0" smtClean="0"/>
              <a:t>DEMAND</a:t>
            </a:r>
            <a:endParaRPr lang="en-US" sz="2800" dirty="0"/>
          </a:p>
          <a:p>
            <a:pPr marL="0" indent="0" algn="just">
              <a:buNone/>
            </a:pPr>
            <a:r>
              <a:rPr lang="en-US" sz="2800" dirty="0"/>
              <a:t>WHEN CORONARY SPASM PROLONGED → ACUTE MI, VENTRICULAR ARRHYTHMIAS, HEART BLOCK OR SUDDEN </a:t>
            </a:r>
            <a:r>
              <a:rPr lang="en-US" sz="2800" dirty="0" smtClean="0"/>
              <a:t>DEATH</a:t>
            </a: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			NITRATES</a:t>
            </a:r>
            <a:r>
              <a:rPr lang="en-US" sz="2800" dirty="0">
                <a:solidFill>
                  <a:srgbClr val="00B050"/>
                </a:solidFill>
              </a:rPr>
              <a:t>, </a:t>
            </a:r>
            <a:r>
              <a:rPr lang="en-US" sz="2800" dirty="0" smtClean="0">
                <a:solidFill>
                  <a:srgbClr val="00B050"/>
                </a:solidFill>
              </a:rPr>
              <a:t>CCBS</a:t>
            </a:r>
            <a:endParaRPr lang="en-US" sz="28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062952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28600" y="457200"/>
            <a:ext cx="8229600" cy="4525963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800" dirty="0" smtClean="0"/>
              <a:t>ACUTE MAYOCARDIAL INFARCTION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 algn="just">
              <a:buNone/>
            </a:pPr>
            <a:r>
              <a:rPr lang="en-US" sz="2800" dirty="0" smtClean="0"/>
              <a:t>IRREVERSIBLE CELLULAR INJURY &amp; NECROSIS 	</a:t>
            </a:r>
          </a:p>
          <a:p>
            <a:pPr marL="0" indent="0" algn="just">
              <a:buNone/>
            </a:pPr>
            <a:r>
              <a:rPr lang="en-US" sz="2800" dirty="0" smtClean="0"/>
              <a:t>DUE TO PROLONGED ISCHEMIA </a:t>
            </a:r>
          </a:p>
          <a:p>
            <a:pPr marL="0" indent="0" algn="just">
              <a:buNone/>
            </a:pPr>
            <a:r>
              <a:rPr lang="en-US" sz="2800" dirty="0" smtClean="0"/>
              <a:t>MAY </a:t>
            </a:r>
            <a:r>
              <a:rPr lang="en-US" sz="2800" dirty="0"/>
              <a:t>BE DUE TO CORONARY OCCLUSION OR ↓ </a:t>
            </a:r>
            <a:r>
              <a:rPr lang="en-US" sz="2800" dirty="0" smtClean="0"/>
              <a:t>BLOOD </a:t>
            </a:r>
            <a:r>
              <a:rPr lang="en-US" sz="2800" dirty="0"/>
              <a:t>FLOW TO </a:t>
            </a:r>
            <a:r>
              <a:rPr lang="en-US" sz="2800" dirty="0" smtClean="0"/>
              <a:t>HEART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1348538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28600" y="457200"/>
            <a:ext cx="8229600" cy="45259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800" b="1" dirty="0" smtClean="0"/>
              <a:t>ANTIANGINAL </a:t>
            </a:r>
            <a:r>
              <a:rPr lang="en-US" sz="2800" b="1" dirty="0"/>
              <a:t>DRUGS</a:t>
            </a:r>
          </a:p>
          <a:p>
            <a:pPr marL="0" indent="0" algn="just">
              <a:buNone/>
            </a:pPr>
            <a:r>
              <a:rPr lang="en-US" sz="2800" b="1" dirty="0" smtClean="0">
                <a:solidFill>
                  <a:srgbClr val="0070C0"/>
                </a:solidFill>
              </a:rPr>
              <a:t>ORGANIC </a:t>
            </a:r>
            <a:r>
              <a:rPr lang="en-US" sz="2800" b="1" dirty="0">
                <a:solidFill>
                  <a:srgbClr val="0070C0"/>
                </a:solidFill>
              </a:rPr>
              <a:t>NITRITES &amp; NITRATES</a:t>
            </a: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RAPID </a:t>
            </a:r>
            <a:r>
              <a:rPr lang="en-US" sz="2800" dirty="0">
                <a:solidFill>
                  <a:srgbClr val="FF0000"/>
                </a:solidFill>
              </a:rPr>
              <a:t>ONSET, </a:t>
            </a:r>
            <a:r>
              <a:rPr lang="en-US" sz="2800" dirty="0" smtClean="0">
                <a:solidFill>
                  <a:srgbClr val="FF0000"/>
                </a:solidFill>
              </a:rPr>
              <a:t>SHORT </a:t>
            </a:r>
            <a:r>
              <a:rPr lang="en-US" sz="2800" dirty="0">
                <a:solidFill>
                  <a:srgbClr val="FF0000"/>
                </a:solidFill>
              </a:rPr>
              <a:t>ACTING</a:t>
            </a:r>
          </a:p>
          <a:p>
            <a:pPr marL="0" indent="0" algn="just">
              <a:buNone/>
            </a:pPr>
            <a:r>
              <a:rPr lang="en-US" sz="2800" dirty="0"/>
              <a:t>e.g. GLYCERYL TRINITRATE (NITROGLYCERIN), AMYL </a:t>
            </a:r>
            <a:r>
              <a:rPr lang="en-US" sz="2800" dirty="0" smtClean="0"/>
              <a:t>NITRITE</a:t>
            </a:r>
            <a:endParaRPr lang="en-US" sz="2800" dirty="0"/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SLOW </a:t>
            </a:r>
            <a:r>
              <a:rPr lang="en-US" sz="2800" dirty="0">
                <a:solidFill>
                  <a:srgbClr val="FF0000"/>
                </a:solidFill>
              </a:rPr>
              <a:t>ONSET, LONG ACTING</a:t>
            </a:r>
          </a:p>
          <a:p>
            <a:pPr marL="0" indent="0" algn="just">
              <a:buNone/>
            </a:pPr>
            <a:r>
              <a:rPr lang="en-US" sz="2800" dirty="0"/>
              <a:t>e.g. PENTAERYTHRITOL TETRANITRATE, ISOSORBIDE DINITRATE, ISOSORBIDE MONONITRATE, ERYTHRITYL </a:t>
            </a:r>
            <a:r>
              <a:rPr lang="en-US" sz="2800" dirty="0" smtClean="0"/>
              <a:t>TETRANITRATE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262989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855" y="304800"/>
            <a:ext cx="9138123" cy="5105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5791200"/>
            <a:ext cx="8763000" cy="486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841090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1000" y="228600"/>
            <a:ext cx="8229600" cy="63246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800" dirty="0" smtClean="0">
                <a:solidFill>
                  <a:srgbClr val="0070C0"/>
                </a:solidFill>
              </a:rPr>
              <a:t>CALCIUM CHANNEL BLOCKERS (CCBs)</a:t>
            </a:r>
          </a:p>
          <a:p>
            <a:pPr marL="0" indent="0" algn="just">
              <a:buNone/>
            </a:pPr>
            <a:r>
              <a:rPr lang="en-US" sz="2800" dirty="0" smtClean="0"/>
              <a:t>e.g. VERAPAMIL, NIFEDIPINE, NICARDIPINE, NIMODIPINE, ISRADIPINE, FELODIPINE, DILTIAZEM, BEPRIDIL</a:t>
            </a: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0070C0"/>
                </a:solidFill>
              </a:rPr>
              <a:t>BETA BLOCKERS</a:t>
            </a:r>
          </a:p>
          <a:p>
            <a:pPr marL="0" indent="0" algn="just">
              <a:buNone/>
            </a:pPr>
            <a:r>
              <a:rPr lang="en-US" sz="2800" dirty="0" smtClean="0"/>
              <a:t>e.g. ATENOLOL, METOPROLOL, PROPRANOLOL, NADOLOL, TIMOLOL, ACEBUTOLOL, LABETALOL, PANBUTOLOL, PINDOLOL, ESMOLOL</a:t>
            </a: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0070C0"/>
                </a:solidFill>
              </a:rPr>
              <a:t>ACE INHIBITORS</a:t>
            </a:r>
          </a:p>
          <a:p>
            <a:pPr marL="0" indent="0" algn="just">
              <a:buNone/>
            </a:pPr>
            <a:r>
              <a:rPr lang="en-US" sz="2800" dirty="0" smtClean="0"/>
              <a:t>e.g. CAPTOPRIL, ENALAPRIL, LISINOPRIL</a:t>
            </a:r>
          </a:p>
          <a:p>
            <a:pPr marL="0" indent="0" algn="just">
              <a:buNone/>
            </a:pPr>
            <a:r>
              <a:rPr lang="en-US" sz="2800" dirty="0"/>
              <a:t>USED IN CARE OF Pt. FOLLOWING MI</a:t>
            </a:r>
          </a:p>
          <a:p>
            <a:pPr marL="0" indent="0" algn="just">
              <a:buNone/>
            </a:pPr>
            <a:r>
              <a:rPr lang="en-US" sz="2800" dirty="0" smtClean="0"/>
              <a:t>THERAPY IS </a:t>
            </a:r>
            <a:r>
              <a:rPr lang="en-US" sz="2800" dirty="0"/>
              <a:t>STARTED 24 hr AFTER THE END OF </a:t>
            </a:r>
            <a:r>
              <a:rPr lang="en-US" sz="2800" dirty="0" smtClean="0"/>
              <a:t>INFARCTION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53017042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228600"/>
            <a:ext cx="8229600" cy="61722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800" dirty="0" smtClean="0">
                <a:solidFill>
                  <a:srgbClr val="0070C0"/>
                </a:solidFill>
              </a:rPr>
              <a:t>ANTICOAGULANTS</a:t>
            </a:r>
            <a:endParaRPr lang="en-US" sz="280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ANTITHROMBOTIC </a:t>
            </a:r>
            <a:r>
              <a:rPr lang="en-US" sz="2800" dirty="0">
                <a:solidFill>
                  <a:srgbClr val="FF0000"/>
                </a:solidFill>
              </a:rPr>
              <a:t>CRUGS</a:t>
            </a:r>
          </a:p>
          <a:p>
            <a:pPr marL="0" indent="0" algn="just">
              <a:buNone/>
            </a:pPr>
            <a:r>
              <a:rPr lang="en-US" sz="2800" dirty="0" smtClean="0"/>
              <a:t>e.g</a:t>
            </a:r>
            <a:r>
              <a:rPr lang="en-US" sz="2800" dirty="0"/>
              <a:t>. ASPIRIN, TIMOLOL, DIPYRIDAMOLE</a:t>
            </a: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FIBRINOLYTIC DRUGS</a:t>
            </a:r>
          </a:p>
          <a:p>
            <a:pPr marL="0" indent="0" algn="just">
              <a:buNone/>
            </a:pPr>
            <a:r>
              <a:rPr lang="en-US" sz="2800" dirty="0" smtClean="0"/>
              <a:t>e.g</a:t>
            </a:r>
            <a:r>
              <a:rPr lang="en-US" sz="2800" dirty="0"/>
              <a:t>. STREPTOKINASE, UROKINASE, ANISTREPLASE, TISSUE PLASMINOGEN </a:t>
            </a:r>
            <a:r>
              <a:rPr lang="en-US" sz="2800" dirty="0" smtClean="0"/>
              <a:t>ACTIVATOR</a:t>
            </a:r>
          </a:p>
          <a:p>
            <a:pPr marL="0" indent="0" algn="just">
              <a:buNone/>
            </a:pPr>
            <a:endParaRPr lang="en-US" sz="2800" dirty="0"/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0070C0"/>
                </a:solidFill>
              </a:rPr>
              <a:t>MISCELLANEOUS</a:t>
            </a:r>
            <a:endParaRPr lang="en-US" sz="280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r>
              <a:rPr lang="en-US" sz="2800" dirty="0"/>
              <a:t>e.g. PHENYLAMINE, PERHEXILINE, AMINOPHYLLINE, PAPAVERINE, KHELLIN, NICOTINIC ACID &amp; NICOTINYL ALCOHOL, </a:t>
            </a:r>
            <a:r>
              <a:rPr lang="en-US" sz="2800" dirty="0" smtClean="0"/>
              <a:t>ADENOSINE </a:t>
            </a:r>
            <a:r>
              <a:rPr lang="en-US" sz="2800" dirty="0"/>
              <a:t>TRIPHOSPHATE (ATP), </a:t>
            </a:r>
            <a:r>
              <a:rPr lang="en-US" sz="2800" dirty="0" smtClean="0"/>
              <a:t>HYPOTENSIVES, MANNITOL, </a:t>
            </a:r>
            <a:r>
              <a:rPr lang="en-US" sz="2800" dirty="0"/>
              <a:t>HEXANITRATE, SEDATIVES, </a:t>
            </a:r>
            <a:r>
              <a:rPr lang="en-US" sz="2800" dirty="0" smtClean="0"/>
              <a:t>HYPOLIPEMICS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87274029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9323" y="76200"/>
            <a:ext cx="3878622" cy="63246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4200" y="6497652"/>
            <a:ext cx="2971800" cy="332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900418"/>
      </p:ext>
    </p:extLst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7769" y="533400"/>
            <a:ext cx="3046531" cy="51816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399" y="533400"/>
            <a:ext cx="2936645" cy="5181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00300" y="5896489"/>
            <a:ext cx="4648200" cy="937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520877"/>
      </p:ext>
    </p:extLst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41020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b="1" dirty="0">
                <a:solidFill>
                  <a:srgbClr val="FF0000"/>
                </a:solidFill>
              </a:rPr>
              <a:t>ORGANIC NITRATES &amp; NITRITES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INTRODUCED IN 1867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POLYALCOHOLIC ESTERS OF NITRIC &amp; NITROUS ACID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DIFF. IN VOLATILITY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AMYL NITRITE - HIGHLY  VOLATILE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NITROGLYCERIN- MODERATELY  VOLATILE &amp; OILY LIQ. ISOSORBIDE DINITRATE – SOLID AT ROOM TEMP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STABLE &amp; UNSTABLE ANGINA, PRINZMETAL’S OR VARIANT ANGINA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074908"/>
      </p:ext>
    </p:extLst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838200"/>
            <a:ext cx="87630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800" dirty="0" smtClean="0"/>
              <a:t>ORGANIC NITRATES - LIPID SOLUBLE SUBSTANCES, WELL ABSORBED FROM GIT </a:t>
            </a:r>
          </a:p>
          <a:p>
            <a:pPr algn="just">
              <a:lnSpc>
                <a:spcPct val="150000"/>
              </a:lnSpc>
            </a:pPr>
            <a:endParaRPr lang="en-US" sz="2800" dirty="0" smtClean="0"/>
          </a:p>
          <a:p>
            <a:pPr algn="just">
              <a:lnSpc>
                <a:spcPct val="150000"/>
              </a:lnSpc>
            </a:pPr>
            <a:r>
              <a:rPr lang="en-US" sz="3200" b="1" dirty="0" smtClean="0">
                <a:solidFill>
                  <a:srgbClr val="FF0000"/>
                </a:solidFill>
              </a:rPr>
              <a:t>GTN </a:t>
            </a:r>
            <a:r>
              <a:rPr lang="en-US" sz="2800" dirty="0" smtClean="0"/>
              <a:t>– UNDERGOES FIRST PASS-MET., ORALLY INEFFECTIVE</a:t>
            </a:r>
          </a:p>
          <a:p>
            <a:pPr algn="just">
              <a:lnSpc>
                <a:spcPct val="150000"/>
              </a:lnSpc>
            </a:pPr>
            <a:r>
              <a:rPr lang="en-US" sz="2800" dirty="0" smtClean="0"/>
              <a:t>GIVEN SUBLINGUALLY OR AS TRANSDERMAL PATCHES</a:t>
            </a:r>
          </a:p>
          <a:p>
            <a:pPr algn="just">
              <a:lnSpc>
                <a:spcPct val="150000"/>
              </a:lnSpc>
            </a:pPr>
            <a:r>
              <a:rPr lang="en-US" sz="2800" dirty="0" smtClean="0"/>
              <a:t>ITS MET. (di &amp; MONO-NITRATES) - ACTIVE</a:t>
            </a:r>
          </a:p>
          <a:p>
            <a:pPr algn="just">
              <a:lnSpc>
                <a:spcPct val="150000"/>
              </a:lnSpc>
            </a:pPr>
            <a:r>
              <a:rPr lang="en-US" sz="2800" dirty="0" smtClean="0"/>
              <a:t>OTHER ORGANIC NITRATES –GIVEN  ORALLY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58859842"/>
      </p:ext>
    </p:extLst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6072" y="96947"/>
            <a:ext cx="3791328" cy="645625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7400" y="5181600"/>
            <a:ext cx="3276600" cy="921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171497"/>
      </p:ext>
    </p:extLst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560" y="1295400"/>
            <a:ext cx="9055585" cy="18573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652" y="4038600"/>
            <a:ext cx="89154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941829"/>
      </p:ext>
    </p:extLst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8600"/>
            <a:ext cx="9144000" cy="64770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2800" b="1" dirty="0" smtClean="0"/>
          </a:p>
          <a:p>
            <a:pPr marL="0" indent="0">
              <a:buNone/>
            </a:pPr>
            <a:r>
              <a:rPr lang="en-US" sz="2800" b="1" dirty="0" smtClean="0"/>
              <a:t>ORGANIC NITRATES              INORGANIC NITRITE (NO2-)       </a:t>
            </a:r>
          </a:p>
          <a:p>
            <a:pPr marL="0" indent="0">
              <a:buNone/>
            </a:pPr>
            <a:r>
              <a:rPr lang="en-US" sz="2800" b="1" dirty="0" smtClean="0"/>
              <a:t>						          H+</a:t>
            </a:r>
          </a:p>
          <a:p>
            <a:pPr marL="0" indent="0">
              <a:buNone/>
            </a:pPr>
            <a:r>
              <a:rPr lang="en-US" sz="2800" b="1" dirty="0"/>
              <a:t>	</a:t>
            </a:r>
            <a:r>
              <a:rPr lang="en-US" sz="2800" b="1" dirty="0" smtClean="0"/>
              <a:t>					NO          </a:t>
            </a:r>
          </a:p>
          <a:p>
            <a:pPr marL="0" indent="0">
              <a:buNone/>
            </a:pPr>
            <a:r>
              <a:rPr lang="en-US" sz="2800" b="1" dirty="0"/>
              <a:t>	</a:t>
            </a:r>
            <a:r>
              <a:rPr lang="en-US" sz="2800" b="1" dirty="0" smtClean="0"/>
              <a:t>Inactive GC</a:t>
            </a:r>
            <a:r>
              <a:rPr lang="en-US" sz="2800" b="1" dirty="0"/>
              <a:t>	</a:t>
            </a:r>
            <a:r>
              <a:rPr lang="en-US" sz="2800" b="1" dirty="0" smtClean="0"/>
              <a:t>				Thiols</a:t>
            </a:r>
          </a:p>
          <a:p>
            <a:pPr marL="0" indent="0">
              <a:buNone/>
            </a:pPr>
            <a:r>
              <a:rPr lang="en-US" sz="2800" b="1" dirty="0"/>
              <a:t>	</a:t>
            </a:r>
            <a:r>
              <a:rPr lang="en-US" sz="2800" b="1" dirty="0" smtClean="0"/>
              <a:t>			R-SNO (NITROSOTHIOL MOIETY)</a:t>
            </a:r>
          </a:p>
          <a:p>
            <a:pPr marL="0" indent="0">
              <a:buNone/>
            </a:pPr>
            <a:r>
              <a:rPr lang="en-US" sz="2800" b="1" dirty="0" smtClean="0"/>
              <a:t>	ACTIVE GC                    ACTIVE GC</a:t>
            </a:r>
          </a:p>
          <a:p>
            <a:pPr marL="0" indent="0">
              <a:buNone/>
            </a:pPr>
            <a:endParaRPr lang="en-US" sz="2800" b="1" dirty="0" smtClean="0"/>
          </a:p>
          <a:p>
            <a:pPr marL="0" indent="0">
              <a:buNone/>
            </a:pPr>
            <a:r>
              <a:rPr lang="en-US" sz="2800" b="1" dirty="0" smtClean="0"/>
              <a:t>     GTP                 cGMP</a:t>
            </a:r>
          </a:p>
          <a:p>
            <a:pPr marL="0" indent="0">
              <a:buNone/>
            </a:pPr>
            <a:r>
              <a:rPr lang="en-US" sz="2800" b="1" dirty="0" smtClean="0"/>
              <a:t>MLC         		</a:t>
            </a:r>
          </a:p>
          <a:p>
            <a:pPr marL="0" indent="0">
              <a:buNone/>
            </a:pPr>
            <a:r>
              <a:rPr lang="en-US" sz="2800" b="1" dirty="0"/>
              <a:t>	</a:t>
            </a:r>
            <a:r>
              <a:rPr lang="en-US" sz="2800" b="1" dirty="0" smtClean="0"/>
              <a:t>  MLC-PO4          MLC    	</a:t>
            </a:r>
            <a:r>
              <a:rPr lang="en-US" sz="2800" b="1" dirty="0" smtClean="0">
                <a:solidFill>
                  <a:srgbClr val="00B050"/>
                </a:solidFill>
              </a:rPr>
              <a:t>RELAXATION</a:t>
            </a:r>
            <a:endParaRPr lang="en-US" sz="2800" b="1" dirty="0">
              <a:solidFill>
                <a:srgbClr val="00B05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rot="5400000">
            <a:off x="1029494" y="3086583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137804" y="4595451"/>
            <a:ext cx="122439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5400000">
            <a:off x="1219994" y="4208617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592877" y="5613858"/>
            <a:ext cx="697577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4045527" y="5632515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564573" y="5684952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-48492" y="5429192"/>
            <a:ext cx="1071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MLCK</a:t>
            </a:r>
            <a:endParaRPr lang="en-US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1271154" y="6424136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CONTRACTION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095500" y="6035812"/>
            <a:ext cx="838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ACTIN</a:t>
            </a:r>
            <a:endParaRPr lang="en-US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093027" y="711810"/>
            <a:ext cx="1219200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TISSUE</a:t>
            </a:r>
          </a:p>
          <a:p>
            <a:r>
              <a:rPr lang="en-US" b="1" dirty="0" smtClean="0"/>
              <a:t> THIOLS</a:t>
            </a:r>
            <a:endParaRPr lang="en-US" b="1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093027" y="990600"/>
            <a:ext cx="9906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own Arrow 9"/>
          <p:cNvSpPr/>
          <p:nvPr/>
        </p:nvSpPr>
        <p:spPr>
          <a:xfrm>
            <a:off x="5715000" y="1259248"/>
            <a:ext cx="45719" cy="5572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5806438" y="1537854"/>
            <a:ext cx="56388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Down Arrow 18"/>
          <p:cNvSpPr/>
          <p:nvPr/>
        </p:nvSpPr>
        <p:spPr>
          <a:xfrm>
            <a:off x="5714999" y="2324100"/>
            <a:ext cx="45719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5806438" y="2597727"/>
            <a:ext cx="67056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1454727" y="3081676"/>
            <a:ext cx="2133600" cy="230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Down Arrow 32"/>
          <p:cNvSpPr/>
          <p:nvPr/>
        </p:nvSpPr>
        <p:spPr>
          <a:xfrm>
            <a:off x="1813357" y="6052066"/>
            <a:ext cx="45719" cy="34873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Arrow Connector 36"/>
          <p:cNvCxnSpPr>
            <a:stCxn id="25" idx="1"/>
          </p:cNvCxnSpPr>
          <p:nvPr/>
        </p:nvCxnSpPr>
        <p:spPr>
          <a:xfrm flipH="1">
            <a:off x="1866900" y="6226312"/>
            <a:ext cx="2286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Down Arrow 37"/>
          <p:cNvSpPr/>
          <p:nvPr/>
        </p:nvSpPr>
        <p:spPr>
          <a:xfrm>
            <a:off x="2881054" y="4825580"/>
            <a:ext cx="45719" cy="66085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/>
          <p:cNvCxnSpPr/>
          <p:nvPr/>
        </p:nvCxnSpPr>
        <p:spPr>
          <a:xfrm>
            <a:off x="599208" y="5279805"/>
            <a:ext cx="5196" cy="4132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1912910"/>
      </p:ext>
    </p:extLst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8686800" cy="5867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b="1" dirty="0"/>
              <a:t>EFFECTS ON CVS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TWO </a:t>
            </a:r>
            <a:r>
              <a:rPr lang="en-US" sz="2800" dirty="0"/>
              <a:t>MAJOR EFFECTS            </a:t>
            </a:r>
            <a:endParaRPr lang="en-US" sz="28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sz="2800" dirty="0" smtClean="0"/>
              <a:t>DILATION OF LARGE VEINS 	 POOLING </a:t>
            </a:r>
            <a:r>
              <a:rPr lang="en-US" sz="2800" dirty="0"/>
              <a:t>OF BLOOD IN VEINS        </a:t>
            </a:r>
            <a:r>
              <a:rPr lang="en-US" sz="2800" dirty="0" smtClean="0"/>
              <a:t>↓ VENOUS </a:t>
            </a:r>
            <a:r>
              <a:rPr lang="en-US" sz="2800" dirty="0"/>
              <a:t>RETURN TO HEART </a:t>
            </a:r>
            <a:r>
              <a:rPr lang="en-US" sz="2800" dirty="0" smtClean="0"/>
              <a:t>(</a:t>
            </a:r>
            <a:r>
              <a:rPr lang="en-US" sz="2800" dirty="0"/>
              <a:t>↓ </a:t>
            </a:r>
            <a:r>
              <a:rPr lang="en-US" sz="2800" dirty="0" smtClean="0"/>
              <a:t>PRELOAD</a:t>
            </a:r>
            <a:r>
              <a:rPr lang="en-US" sz="2800" dirty="0"/>
              <a:t>)          </a:t>
            </a:r>
            <a:endParaRPr lang="en-US" sz="2800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					        ↓ SV         ↓ </a:t>
            </a:r>
            <a:r>
              <a:rPr lang="en-US" sz="2800" dirty="0"/>
              <a:t>CO        </a:t>
            </a:r>
            <a:r>
              <a:rPr lang="en-US" sz="2800" dirty="0" smtClean="0"/>
              <a:t>  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					</a:t>
            </a:r>
            <a:r>
              <a:rPr lang="en-US" sz="2800" dirty="0"/>
              <a:t> </a:t>
            </a:r>
            <a:r>
              <a:rPr lang="en-US" sz="2800" dirty="0" smtClean="0"/>
              <a:t>		</a:t>
            </a:r>
            <a:r>
              <a:rPr lang="en-US" sz="2800" dirty="0" smtClean="0">
                <a:solidFill>
                  <a:srgbClr val="00B050"/>
                </a:solidFill>
              </a:rPr>
              <a:t>↓ </a:t>
            </a:r>
            <a:r>
              <a:rPr lang="en-US" sz="2800" dirty="0">
                <a:solidFill>
                  <a:srgbClr val="00B050"/>
                </a:solidFill>
              </a:rPr>
              <a:t>O2 REQ. OF </a:t>
            </a:r>
            <a:r>
              <a:rPr lang="en-US" sz="2800" dirty="0" smtClean="0">
                <a:solidFill>
                  <a:srgbClr val="00B050"/>
                </a:solidFill>
              </a:rPr>
              <a:t>						          MYOCARDIUM            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800" dirty="0" smtClean="0"/>
              <a:t>CORONARY VASODILATION 	   </a:t>
            </a:r>
          </a:p>
          <a:p>
            <a:pPr marL="0" indent="0">
              <a:buNone/>
            </a:pPr>
            <a:r>
              <a:rPr lang="en-US" sz="2800" dirty="0"/>
              <a:t>	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/>
              <a:t>	</a:t>
            </a:r>
            <a:r>
              <a:rPr lang="en-US" sz="2800" dirty="0" smtClean="0">
                <a:solidFill>
                  <a:srgbClr val="00B050"/>
                </a:solidFill>
              </a:rPr>
              <a:t>↑BLOOD </a:t>
            </a:r>
            <a:r>
              <a:rPr lang="en-US" sz="2800" dirty="0">
                <a:solidFill>
                  <a:srgbClr val="00B050"/>
                </a:solidFill>
              </a:rPr>
              <a:t>SUPPLY TO </a:t>
            </a:r>
            <a:r>
              <a:rPr lang="en-US" sz="2800" dirty="0" smtClean="0">
                <a:solidFill>
                  <a:srgbClr val="00B050"/>
                </a:solidFill>
              </a:rPr>
              <a:t>HEART</a:t>
            </a:r>
          </a:p>
          <a:p>
            <a:endParaRPr lang="en-US" sz="2600" b="1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4481945" y="1952625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1662545" y="2438400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6477000" y="3429000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Down Arrow 1"/>
          <p:cNvSpPr/>
          <p:nvPr/>
        </p:nvSpPr>
        <p:spPr>
          <a:xfrm>
            <a:off x="5943600" y="2743200"/>
            <a:ext cx="45719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own Arrow 3"/>
          <p:cNvSpPr/>
          <p:nvPr/>
        </p:nvSpPr>
        <p:spPr>
          <a:xfrm>
            <a:off x="7315200" y="3733800"/>
            <a:ext cx="76200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/>
        </p:nvSpPr>
        <p:spPr>
          <a:xfrm>
            <a:off x="2286000" y="5638800"/>
            <a:ext cx="152400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799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TREATMENT OF HYPERTENSION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0100" y="1410711"/>
            <a:ext cx="7543800" cy="45259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en-US" sz="2800" b="1" dirty="0" smtClean="0"/>
              <a:t>NON-PHARMACOLOGICAL </a:t>
            </a:r>
            <a:r>
              <a:rPr lang="en-US" sz="2800" b="1" dirty="0"/>
              <a:t>OR NON-DRUG </a:t>
            </a:r>
            <a:r>
              <a:rPr lang="en-US" sz="2800" b="1" dirty="0" smtClean="0"/>
              <a:t>TREATMENT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STRESS </a:t>
            </a:r>
            <a:r>
              <a:rPr lang="en-US" sz="2800" dirty="0"/>
              <a:t>REDUCTION, MEDITATION, EXERCISE, </a:t>
            </a:r>
            <a:endParaRPr lang="en-US" sz="2800" dirty="0" smtClean="0"/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DIET CONTROL</a:t>
            </a:r>
            <a:r>
              <a:rPr lang="en-US" sz="2800" dirty="0"/>
              <a:t>, </a:t>
            </a:r>
            <a:r>
              <a:rPr lang="en-US" sz="2800" dirty="0" smtClean="0"/>
              <a:t>↓ ALCOHOL </a:t>
            </a:r>
            <a:r>
              <a:rPr lang="en-US" sz="2800" dirty="0"/>
              <a:t>&amp; SMOKING, </a:t>
            </a:r>
            <a:endParaRPr lang="en-US" sz="2800" dirty="0" smtClean="0"/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WEIGHT REDUCTION</a:t>
            </a:r>
            <a:endParaRPr lang="en-US" sz="2400" dirty="0"/>
          </a:p>
        </p:txBody>
      </p:sp>
    </p:spTree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229600" cy="4525963"/>
          </a:xfrm>
        </p:spPr>
        <p:txBody>
          <a:bodyPr>
            <a:noAutofit/>
          </a:bodyPr>
          <a:lstStyle/>
          <a:p>
            <a:pPr marL="0" lvl="0" indent="0" algn="just">
              <a:buNone/>
            </a:pPr>
            <a:r>
              <a:rPr lang="en-US" dirty="0" smtClean="0">
                <a:solidFill>
                  <a:srgbClr val="FF0000"/>
                </a:solidFill>
              </a:rPr>
              <a:t>HEADACHE, FACIAL FLUSHING, POSTURAL HYPOTENSION, TACHYCARDIA, PALPITATION, DIZZINESS, GIDDINESS, SYNCOPE, GLAUCOMA, SKIN RASH, METHEMOGLOBINEMIA</a:t>
            </a:r>
          </a:p>
          <a:p>
            <a:pPr marL="0" lvl="0" indent="0" algn="just">
              <a:buNone/>
            </a:pPr>
            <a:r>
              <a:rPr lang="en-US" dirty="0" smtClean="0">
                <a:solidFill>
                  <a:srgbClr val="FF0000"/>
                </a:solidFill>
              </a:rPr>
              <a:t>        &amp; TOLERANCE</a:t>
            </a:r>
          </a:p>
          <a:p>
            <a:pPr marL="0" lvl="0" indent="0" algn="just"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 marL="0" lvl="0" indent="0" algn="just">
              <a:buNone/>
            </a:pPr>
            <a:r>
              <a:rPr lang="en-US" dirty="0" smtClean="0">
                <a:solidFill>
                  <a:srgbClr val="FF0000"/>
                </a:solidFill>
              </a:rPr>
              <a:t>C/I - ACUTE MI, SEVERE ANEMIA </a:t>
            </a:r>
            <a:endParaRPr lang="en-US" sz="28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600" b="1" dirty="0"/>
          </a:p>
        </p:txBody>
      </p:sp>
    </p:spTree>
    <p:extLst>
      <p:ext uri="{BB962C8B-B14F-4D97-AF65-F5344CB8AC3E}">
        <p14:creationId xmlns:p14="http://schemas.microsoft.com/office/powerpoint/2010/main" val="3446617012"/>
      </p:ext>
    </p:extLst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52400" y="76200"/>
            <a:ext cx="8839200" cy="6553200"/>
          </a:xfrm>
        </p:spPr>
        <p:txBody>
          <a:bodyPr>
            <a:normAutofit fontScale="92500" lnSpcReduction="20000"/>
          </a:bodyPr>
          <a:lstStyle/>
          <a:p>
            <a:pPr algn="ctr">
              <a:lnSpc>
                <a:spcPct val="170000"/>
              </a:lnSpc>
              <a:buNone/>
            </a:pPr>
            <a:r>
              <a:rPr lang="en-US" sz="2800" b="1" dirty="0" smtClean="0"/>
              <a:t>    </a:t>
            </a:r>
            <a:r>
              <a:rPr lang="en-US" sz="3500" b="1" dirty="0" smtClean="0">
                <a:solidFill>
                  <a:srgbClr val="FF0000"/>
                </a:solidFill>
              </a:rPr>
              <a:t>NITROGLYCERIN </a:t>
            </a:r>
          </a:p>
          <a:p>
            <a:pPr algn="ctr">
              <a:lnSpc>
                <a:spcPct val="170000"/>
              </a:lnSpc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(NITRO-BID, NITROSTAT, NITROLINGUAL, NITROGUARD, NITRODISC, NITRO-DUR, TRANSDERM-NITRO, NITRONG)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en-US" sz="3000" dirty="0" smtClean="0"/>
              <a:t>AVAIL. AS SUSTAINED-RELEASE TABLETS, SUSTAINED-RELEASE CAPSULES, SUBLINGUAL TABLETS, METERED DOSE AEROSOL, BUCCAL TABLETS, PARENTRAL SOLUTIONS (I.V.), TRANSDERMAL PATCHES, TOPICAL OINTMENT 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en-US" sz="3000" dirty="0" smtClean="0"/>
              <a:t>DOSE: 0.5 mg SUBLINGUALLY 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en-US" sz="3000" dirty="0" smtClean="0"/>
              <a:t>	REPEATED EVERY 5 MIN UPTO 3 DOSES 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583110804"/>
      </p:ext>
    </p:extLst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457200"/>
            <a:ext cx="8229600" cy="6172200"/>
          </a:xfrm>
        </p:spPr>
        <p:txBody>
          <a:bodyPr>
            <a:normAutofit lnSpcReduction="10000"/>
          </a:bodyPr>
          <a:lstStyle/>
          <a:p>
            <a:pPr lvl="0" algn="ctr">
              <a:lnSpc>
                <a:spcPct val="150000"/>
              </a:lnSpc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  ISOSORBIDE DINITRATE </a:t>
            </a:r>
          </a:p>
          <a:p>
            <a:pPr lvl="0" algn="ctr">
              <a:lnSpc>
                <a:spcPct val="150000"/>
              </a:lnSpc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(ISORDIL, SORBITATE)</a:t>
            </a:r>
          </a:p>
          <a:p>
            <a:pPr marL="0" lvl="0" indent="0" algn="just">
              <a:lnSpc>
                <a:spcPct val="150000"/>
              </a:lnSpc>
              <a:buNone/>
            </a:pPr>
            <a:r>
              <a:rPr lang="en-US" sz="2800" dirty="0" smtClean="0"/>
              <a:t>AVAIL. AS TABLETS, CHEWABLE TABLETS, SUSTAINED- RELEASE TABLETS &amp; CAPSULES, SUBLINGUAL TABLETS  </a:t>
            </a:r>
          </a:p>
          <a:p>
            <a:pPr marL="0" lvl="0" indent="0" algn="just">
              <a:lnSpc>
                <a:spcPct val="150000"/>
              </a:lnSpc>
              <a:buNone/>
            </a:pPr>
            <a:r>
              <a:rPr lang="en-US" sz="2800" dirty="0" smtClean="0"/>
              <a:t>DOSE: 5 TO 10 mg </a:t>
            </a:r>
          </a:p>
          <a:p>
            <a:pPr marL="0" lvl="0" indent="0" algn="just">
              <a:lnSpc>
                <a:spcPct val="150000"/>
              </a:lnSpc>
              <a:buNone/>
            </a:pPr>
            <a:r>
              <a:rPr lang="en-US" sz="2800" dirty="0" smtClean="0"/>
              <a:t>LESS POTENT THAN NITROGLYCERIN</a:t>
            </a:r>
          </a:p>
          <a:p>
            <a:pPr lvl="0" algn="just">
              <a:lnSpc>
                <a:spcPct val="150000"/>
              </a:lnSpc>
              <a:buNone/>
            </a:pPr>
            <a:r>
              <a:rPr lang="en-US" sz="2800" b="1" dirty="0" smtClean="0"/>
              <a:t>   </a:t>
            </a:r>
          </a:p>
          <a:p>
            <a:pPr lvl="0" algn="ctr">
              <a:lnSpc>
                <a:spcPct val="150000"/>
              </a:lnSpc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AMYL NITRITE (ASPIROLE) </a:t>
            </a:r>
          </a:p>
          <a:p>
            <a:pPr lvl="0" algn="just">
              <a:lnSpc>
                <a:spcPct val="150000"/>
              </a:lnSpc>
              <a:buNone/>
            </a:pPr>
            <a:r>
              <a:rPr lang="en-US" sz="2800" dirty="0" smtClean="0"/>
              <a:t>AVAIL. AS INHALANT CAPSULES </a:t>
            </a:r>
          </a:p>
        </p:txBody>
      </p:sp>
    </p:spTree>
    <p:extLst>
      <p:ext uri="{BB962C8B-B14F-4D97-AF65-F5344CB8AC3E}">
        <p14:creationId xmlns:p14="http://schemas.microsoft.com/office/powerpoint/2010/main" val="1168753481"/>
      </p:ext>
    </p:extLst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52400"/>
            <a:ext cx="8229600" cy="6400800"/>
          </a:xfrm>
        </p:spPr>
        <p:txBody>
          <a:bodyPr>
            <a:normAutofit lnSpcReduction="10000"/>
          </a:bodyPr>
          <a:lstStyle/>
          <a:p>
            <a:pPr marL="0" lvl="0" indent="0" algn="ctr">
              <a:lnSpc>
                <a:spcPct val="150000"/>
              </a:lnSpc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DIPYRIDAMOLE </a:t>
            </a:r>
          </a:p>
          <a:p>
            <a:pPr marL="0" lvl="0" indent="0" algn="ctr">
              <a:lnSpc>
                <a:spcPct val="150000"/>
              </a:lnSpc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(PERSANTIN)</a:t>
            </a:r>
            <a:endParaRPr lang="en-US" sz="2800" dirty="0" smtClean="0">
              <a:solidFill>
                <a:srgbClr val="FF0000"/>
              </a:solidFill>
            </a:endParaRPr>
          </a:p>
          <a:p>
            <a:pPr marL="0" lvl="0" indent="0" algn="just">
              <a:lnSpc>
                <a:spcPct val="150000"/>
              </a:lnSpc>
              <a:buNone/>
            </a:pPr>
            <a:r>
              <a:rPr lang="en-US" sz="2800" dirty="0" smtClean="0"/>
              <a:t>POTENT CORONARY DILATOR  </a:t>
            </a:r>
          </a:p>
          <a:p>
            <a:pPr marL="0" lvl="0" indent="0" algn="just">
              <a:lnSpc>
                <a:spcPct val="150000"/>
              </a:lnSpc>
              <a:buNone/>
            </a:pPr>
            <a:r>
              <a:rPr lang="en-US" sz="2800" dirty="0" smtClean="0"/>
              <a:t>ACTS BY INH. OF UPTAKE OF ADENOSINE INTO RBCs &amp; 			OTHER TISSUES</a:t>
            </a:r>
          </a:p>
          <a:p>
            <a:pPr marL="0" lvl="0" indent="0" algn="just">
              <a:lnSpc>
                <a:spcPct val="150000"/>
              </a:lnSpc>
              <a:buNone/>
            </a:pPr>
            <a:r>
              <a:rPr lang="en-US" sz="2800" dirty="0" smtClean="0"/>
              <a:t>ALSO INH. PLATELET AGGREGATION</a:t>
            </a:r>
          </a:p>
          <a:p>
            <a:pPr marL="0" lvl="0" indent="0" algn="just">
              <a:lnSpc>
                <a:spcPct val="150000"/>
              </a:lnSpc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PROPHYLAXIS AGAINST MI, UNSTABLE ANGINA</a:t>
            </a:r>
          </a:p>
          <a:p>
            <a:pPr marL="0" lvl="0" indent="0" algn="just">
              <a:lnSpc>
                <a:spcPct val="150000"/>
              </a:lnSpc>
              <a:buNone/>
            </a:pPr>
            <a:r>
              <a:rPr lang="en-US" sz="2800" dirty="0" smtClean="0"/>
              <a:t>DOSE: 75-100 mg </a:t>
            </a:r>
            <a:r>
              <a:rPr lang="en-US" sz="2800" dirty="0" err="1" smtClean="0"/>
              <a:t>t.i.d</a:t>
            </a:r>
            <a:r>
              <a:rPr lang="en-US" sz="2800" dirty="0" smtClean="0"/>
              <a:t>.</a:t>
            </a:r>
          </a:p>
          <a:p>
            <a:pPr marL="0" lvl="0" indent="0" algn="just">
              <a:lnSpc>
                <a:spcPct val="150000"/>
              </a:lnSpc>
              <a:buNone/>
            </a:pPr>
            <a:r>
              <a:rPr lang="en-US" sz="2800" dirty="0" smtClean="0"/>
              <a:t> USUALLY GIVEN IN COMB. WITH ASPIRIN (60-100 mg) </a:t>
            </a:r>
          </a:p>
          <a:p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262275230"/>
      </p:ext>
    </p:extLst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729" y="140235"/>
            <a:ext cx="8828090" cy="603196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8701" y="6172200"/>
            <a:ext cx="7138147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04983"/>
      </p:ext>
    </p:extLst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51" y="0"/>
            <a:ext cx="9070949" cy="60198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51" y="6096000"/>
            <a:ext cx="8825345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269063"/>
      </p:ext>
    </p:extLst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383" y="76200"/>
            <a:ext cx="8926867" cy="678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014956"/>
      </p:ext>
    </p:extLst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762000" y="2209800"/>
            <a:ext cx="7772400" cy="1927225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CONGESTIVE </a:t>
            </a:r>
            <a:r>
              <a:rPr lang="en-US" b="1" dirty="0"/>
              <a:t>HEART FAILURE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&amp; </a:t>
            </a:r>
            <a:r>
              <a:rPr lang="en-US" b="1" dirty="0"/>
              <a:t>ITS TREATMENT 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8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382000" cy="426720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2800" b="1" dirty="0" smtClean="0"/>
              <a:t>CHF OR CCF</a:t>
            </a:r>
            <a:endParaRPr lang="en-US" sz="2800" dirty="0" smtClean="0"/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A CONDITION </a:t>
            </a:r>
            <a:r>
              <a:rPr lang="en-US" sz="2800" dirty="0"/>
              <a:t>IN WHICH HEART IS UNABLE TO PUMP SIGNIFICANT BLOOD TO MEET THE NEEDS OF THE </a:t>
            </a:r>
            <a:r>
              <a:rPr lang="en-US" sz="2800" dirty="0" smtClean="0"/>
              <a:t>BODY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n-US" sz="1200" dirty="0" smtClean="0"/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A DEVELOPING </a:t>
            </a:r>
            <a:r>
              <a:rPr lang="en-US" sz="2800" dirty="0"/>
              <a:t>INABILITY OF HEART TO FUNCTION </a:t>
            </a:r>
            <a:r>
              <a:rPr lang="en-US" sz="2800" dirty="0" smtClean="0"/>
              <a:t>NORMALLY </a:t>
            </a:r>
          </a:p>
        </p:txBody>
      </p:sp>
    </p:spTree>
    <p:extLst>
      <p:ext uri="{BB962C8B-B14F-4D97-AF65-F5344CB8AC3E}">
        <p14:creationId xmlns:p14="http://schemas.microsoft.com/office/powerpoint/2010/main" val="255776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762000"/>
            <a:ext cx="8229600" cy="495300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2800" dirty="0"/>
              <a:t>USUALLY ASSOCIATED WITH ↓ CO; i.e. DUE TO ↓MYOCARDIAL CONTRACTILITY (e.g. IN MYOCARDIAL ISCHEMIA, CARDIOMYOPATHY, MI, HYPERTENSION</a:t>
            </a:r>
            <a:r>
              <a:rPr lang="en-US" sz="2800" dirty="0" smtClean="0"/>
              <a:t>), MECHANICAL CAUSES (e.g. IN AORTIC STENOSIS, MITRAL REGURGITATION, PULMONARY EMPHYSEMA), PROLONGED CARDIAC ARRHYTHMIA (VENTRICULAR TACHYCARDIA), DIABETES MELLITUS</a:t>
            </a:r>
          </a:p>
        </p:txBody>
      </p:sp>
    </p:spTree>
    <p:extLst>
      <p:ext uri="{BB962C8B-B14F-4D97-AF65-F5344CB8AC3E}">
        <p14:creationId xmlns:p14="http://schemas.microsoft.com/office/powerpoint/2010/main" val="122874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4525963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FontTx/>
              <a:buChar char="-"/>
            </a:pPr>
            <a:r>
              <a:rPr lang="en-US" sz="2800" b="1" dirty="0" smtClean="0"/>
              <a:t>PHARMACOLOGICAL </a:t>
            </a:r>
            <a:r>
              <a:rPr lang="en-US" sz="2800" b="1" dirty="0"/>
              <a:t>OR DRUG TREATMENT </a:t>
            </a:r>
            <a:r>
              <a:rPr lang="en-US" sz="2800" b="1" dirty="0" smtClean="0"/>
              <a:t>OR PHARMACOTHERAPY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IF </a:t>
            </a:r>
            <a:r>
              <a:rPr lang="en-US" sz="2800" dirty="0"/>
              <a:t>PERSISTS FOR MORE THAN A </a:t>
            </a:r>
            <a:r>
              <a:rPr lang="en-US" sz="2800" dirty="0" smtClean="0"/>
              <a:t>WEEK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BY ↓ BLOOD </a:t>
            </a:r>
            <a:r>
              <a:rPr lang="en-US" sz="2800" dirty="0"/>
              <a:t>VOLUME, </a:t>
            </a:r>
            <a:r>
              <a:rPr lang="en-US" sz="2800" dirty="0" smtClean="0"/>
              <a:t>INH. </a:t>
            </a:r>
            <a:r>
              <a:rPr lang="en-US" sz="2800" dirty="0"/>
              <a:t>RAS, </a:t>
            </a:r>
            <a:r>
              <a:rPr lang="en-US" sz="2800" dirty="0" smtClean="0"/>
              <a:t>↓ CO </a:t>
            </a:r>
            <a:r>
              <a:rPr lang="en-US" sz="2800" dirty="0"/>
              <a:t>AND/OR </a:t>
            </a:r>
            <a:r>
              <a:rPr lang="en-US" sz="2800" dirty="0" smtClean="0"/>
              <a:t>TPR CLINICAL TREATMENT </a:t>
            </a:r>
            <a:r>
              <a:rPr lang="en-US" sz="2800" dirty="0"/>
              <a:t>– </a:t>
            </a:r>
            <a:r>
              <a:rPr lang="en-US" sz="2800" dirty="0" smtClean="0"/>
              <a:t>STEPPED-CARE PROGRAM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i.e</a:t>
            </a:r>
            <a:r>
              <a:rPr lang="en-US" sz="2800" dirty="0"/>
              <a:t>. 1      2       3 OF THE FOUR GROUPS OF </a:t>
            </a:r>
            <a:r>
              <a:rPr lang="en-US" sz="2800" dirty="0" smtClean="0"/>
              <a:t>DRUGS </a:t>
            </a:r>
            <a:endParaRPr lang="en-US" sz="2800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371600" y="4724400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2057400" y="4724400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1124346"/>
      </p:ext>
    </p:extLst>
  </p:cSld>
  <p:clrMapOvr>
    <a:masterClrMapping/>
  </p:clrMapOvr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28600" y="152400"/>
            <a:ext cx="8610600" cy="6553200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3300" dirty="0" smtClean="0"/>
              <a:t>CHF IS ACCOMPAINED BY ABNORMAL  INCREASE IN BLOOD VOLUME  &amp;  INTERSTITIAL FLUID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3300" dirty="0" smtClean="0"/>
              <a:t>– CONGESTION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n-US" sz="3300" dirty="0" smtClean="0"/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3300" dirty="0" smtClean="0"/>
              <a:t>SYMPTOMS </a:t>
            </a:r>
            <a:r>
              <a:rPr lang="en-US" sz="3300" dirty="0"/>
              <a:t>INCLUDE </a:t>
            </a:r>
            <a:endParaRPr lang="en-US" sz="3300" dirty="0" smtClean="0"/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3300" dirty="0" smtClean="0"/>
              <a:t>PULMONARY </a:t>
            </a:r>
            <a:r>
              <a:rPr lang="en-US" sz="3300" dirty="0"/>
              <a:t>CONGESTION WITH LEFT HEART FAILURE &amp; PERIPHERAL EDEMA WITH RIGHT HEART FAILURE </a:t>
            </a:r>
            <a:endParaRPr lang="en-US" sz="3300" dirty="0" smtClean="0"/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3300" dirty="0"/>
              <a:t>OTHER SYMPTOMS INCLUDE TACHYCARDIA, PALPITATION, </a:t>
            </a:r>
            <a:r>
              <a:rPr lang="en-US" sz="3300" dirty="0" smtClean="0"/>
              <a:t>↓EXERCISE </a:t>
            </a:r>
            <a:r>
              <a:rPr lang="en-US" sz="3300" dirty="0"/>
              <a:t>TOLERANCE, SHORTNESS OF BREATH (DYSPNEA), </a:t>
            </a:r>
            <a:r>
              <a:rPr lang="en-US" sz="3300" dirty="0" smtClean="0"/>
              <a:t>CARDIOMAGALY</a:t>
            </a:r>
            <a:r>
              <a:rPr lang="en-US" sz="3300" dirty="0"/>
              <a:t>, FATIGUE 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n-US" dirty="0"/>
          </a:p>
          <a:p>
            <a:pPr marL="0" indent="0" algn="just">
              <a:lnSpc>
                <a:spcPct val="150000"/>
              </a:lnSpc>
              <a:buNone/>
            </a:pPr>
            <a:endParaRPr lang="en-US" sz="3300" dirty="0" smtClean="0"/>
          </a:p>
        </p:txBody>
      </p:sp>
    </p:spTree>
    <p:extLst>
      <p:ext uri="{BB962C8B-B14F-4D97-AF65-F5344CB8AC3E}">
        <p14:creationId xmlns:p14="http://schemas.microsoft.com/office/powerpoint/2010/main" val="2423982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76200"/>
            <a:ext cx="8915400" cy="662940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2800" b="1" dirty="0"/>
              <a:t>ETIOLOGY OF CHF </a:t>
            </a:r>
            <a:endParaRPr lang="en-US" sz="2800" dirty="0" smtClean="0"/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dirty="0" smtClean="0"/>
              <a:t>DUE </a:t>
            </a:r>
            <a:r>
              <a:rPr lang="en-US" sz="2800" dirty="0"/>
              <a:t>TO IMPAIRED ABILITY OF CARDIAC MUSCLE TO </a:t>
            </a:r>
            <a:r>
              <a:rPr lang="en-US" sz="2800" dirty="0" smtClean="0"/>
              <a:t>CONTRACT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dirty="0" smtClean="0"/>
              <a:t>↑ WORKLOAD </a:t>
            </a:r>
            <a:r>
              <a:rPr lang="en-US" sz="2800" dirty="0"/>
              <a:t>ON </a:t>
            </a:r>
            <a:r>
              <a:rPr lang="en-US" sz="2800" dirty="0" smtClean="0"/>
              <a:t>HEART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2800" dirty="0"/>
              <a:t>UNDERLYING CAUSES INCLUDE ATHEREOSCLEROTIC HEART DISEASE, HYPERTENSIVE HEART DISEASE, VALVULAR HEART DISEASE, DILATED CARDIOMYOPATHHY, CONGENITAL HEART DISEASE, LEFT SYSTOLIC DYSFUNCTION SECONDARY TO CORONARY ARTERY DISEASE 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23540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610600" cy="3657600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b="1" dirty="0"/>
              <a:t>TREATMENT STRATEGIES </a:t>
            </a:r>
            <a:endParaRPr lang="en-US" sz="2800" b="1" dirty="0" smtClean="0"/>
          </a:p>
          <a:p>
            <a:pPr algn="just">
              <a:lnSpc>
                <a:spcPct val="150000"/>
              </a:lnSpc>
            </a:pPr>
            <a:r>
              <a:rPr lang="en-US" sz="2800" dirty="0" smtClean="0"/>
              <a:t>BY </a:t>
            </a:r>
            <a:r>
              <a:rPr lang="en-US" sz="2800" dirty="0"/>
              <a:t>INCREASING CONTRACTILITY WITHOUT </a:t>
            </a:r>
            <a:r>
              <a:rPr lang="en-US" sz="2800" dirty="0" smtClean="0"/>
              <a:t>INC. </a:t>
            </a:r>
            <a:r>
              <a:rPr lang="en-US" sz="2800" dirty="0"/>
              <a:t>O2 REQ. </a:t>
            </a:r>
            <a:endParaRPr lang="en-US" sz="2800" dirty="0" smtClean="0"/>
          </a:p>
          <a:p>
            <a:pPr algn="just">
              <a:lnSpc>
                <a:spcPct val="150000"/>
              </a:lnSpc>
            </a:pPr>
            <a:r>
              <a:rPr lang="en-US" sz="2800" dirty="0" smtClean="0"/>
              <a:t>BY </a:t>
            </a:r>
            <a:r>
              <a:rPr lang="en-US" sz="2800" dirty="0"/>
              <a:t>REDUCING </a:t>
            </a:r>
            <a:r>
              <a:rPr lang="en-US" sz="2800" dirty="0" smtClean="0"/>
              <a:t>WORKLOAD </a:t>
            </a:r>
            <a:r>
              <a:rPr lang="en-US" sz="2800" dirty="0"/>
              <a:t>ON </a:t>
            </a:r>
            <a:r>
              <a:rPr lang="en-US" sz="2800" dirty="0" smtClean="0"/>
              <a:t>HEART</a:t>
            </a:r>
          </a:p>
          <a:p>
            <a:pPr algn="just">
              <a:lnSpc>
                <a:spcPct val="150000"/>
              </a:lnSpc>
            </a:pPr>
            <a:r>
              <a:rPr lang="en-US" sz="2800" dirty="0" smtClean="0"/>
              <a:t>BY </a:t>
            </a:r>
            <a:r>
              <a:rPr lang="en-US" sz="2800" dirty="0"/>
              <a:t>THE TREATMENT OF THE UNDERLYING </a:t>
            </a:r>
            <a:r>
              <a:rPr lang="en-US" sz="2800" dirty="0" smtClean="0"/>
              <a:t>CAUSE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27276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610600" cy="365760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DRUGS </a:t>
            </a:r>
            <a:r>
              <a:rPr lang="en-US" sz="2800" dirty="0"/>
              <a:t>THAT MAY PRECIPITATE </a:t>
            </a:r>
            <a:r>
              <a:rPr lang="en-US" sz="2800" dirty="0" smtClean="0"/>
              <a:t>CHF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NSAIDS</a:t>
            </a:r>
            <a:r>
              <a:rPr lang="en-US" sz="2800" dirty="0"/>
              <a:t>, ALCOHOL, β-BLOCKERS, CCBS &amp; SOME </a:t>
            </a:r>
            <a:r>
              <a:rPr lang="en-US" sz="2800" dirty="0" smtClean="0"/>
              <a:t>ANTIARRHYTHMICS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n-US" sz="2800" dirty="0" smtClean="0"/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TWO TYPES: ACUTE &amp; CHRONIC HEART FAILURE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90202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685800"/>
            <a:ext cx="8229600" cy="541020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2800" b="1" dirty="0"/>
              <a:t>MANAGEMENT OF CHRONIC HEART FAILURE</a:t>
            </a:r>
            <a:endParaRPr lang="en-US" sz="2800" b="1" dirty="0" smtClean="0"/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REDUCE </a:t>
            </a:r>
            <a:r>
              <a:rPr lang="en-US" sz="2800" dirty="0"/>
              <a:t>WORKLOAD OF </a:t>
            </a:r>
            <a:r>
              <a:rPr lang="en-US" sz="2800" dirty="0" smtClean="0"/>
              <a:t>HEART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RESTRICT </a:t>
            </a:r>
            <a:r>
              <a:rPr lang="en-US" sz="2800" dirty="0"/>
              <a:t>SODIUM &amp; </a:t>
            </a:r>
            <a:r>
              <a:rPr lang="en-US" sz="2800" dirty="0" smtClean="0"/>
              <a:t>WATER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DIURETICS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DIGITALIS </a:t>
            </a:r>
            <a:r>
              <a:rPr lang="en-US" sz="2800" dirty="0"/>
              <a:t>OR </a:t>
            </a:r>
            <a:r>
              <a:rPr lang="en-US" sz="2800" dirty="0" smtClean="0"/>
              <a:t>ACEIS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VASODILATORS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NEWER INOTROPIC </a:t>
            </a:r>
            <a:r>
              <a:rPr lang="en-US" sz="2800" dirty="0"/>
              <a:t>DRUGS </a:t>
            </a:r>
          </a:p>
        </p:txBody>
      </p:sp>
    </p:spTree>
    <p:extLst>
      <p:ext uri="{BB962C8B-B14F-4D97-AF65-F5344CB8AC3E}">
        <p14:creationId xmlns:p14="http://schemas.microsoft.com/office/powerpoint/2010/main" val="1495660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"/>
            <a:ext cx="8763000" cy="6324600"/>
          </a:xfrm>
        </p:spPr>
        <p:txBody>
          <a:bodyPr>
            <a:noAutofit/>
          </a:bodyPr>
          <a:lstStyle/>
          <a:p>
            <a:pPr marL="0" lvl="0" indent="0" algn="just">
              <a:buNone/>
            </a:pPr>
            <a:r>
              <a:rPr lang="en-US" sz="2800" b="1" dirty="0"/>
              <a:t>DRUGS USED IN THE TREATMENT OF CHF</a:t>
            </a:r>
            <a:endParaRPr lang="en-US" sz="2800" b="1" dirty="0" smtClean="0"/>
          </a:p>
          <a:p>
            <a:pPr marL="0" lvl="0" indent="0" algn="just">
              <a:buNone/>
            </a:pPr>
            <a:endParaRPr lang="en-US" sz="2800" b="1" dirty="0" smtClean="0">
              <a:solidFill>
                <a:srgbClr val="002060"/>
              </a:solidFill>
            </a:endParaRPr>
          </a:p>
          <a:p>
            <a:pPr marL="0" lvl="0" indent="0" algn="just">
              <a:buNone/>
            </a:pPr>
            <a:r>
              <a:rPr lang="en-US" sz="2800" b="1" dirty="0" smtClean="0">
                <a:solidFill>
                  <a:srgbClr val="002060"/>
                </a:solidFill>
              </a:rPr>
              <a:t>INOTROPIC AGENTS OR CARDIOTONIC AGENTS</a:t>
            </a:r>
          </a:p>
          <a:p>
            <a:pPr marL="0" indent="0" algn="just">
              <a:buNone/>
            </a:pPr>
            <a:r>
              <a:rPr lang="en-US" sz="2800" dirty="0" smtClean="0"/>
              <a:t>↑ THE STRENGTH OF CONTRACTION OF CARDIAC MUSCLE </a:t>
            </a:r>
          </a:p>
          <a:p>
            <a:pPr marL="0" indent="0" algn="just">
              <a:buNone/>
            </a:pPr>
            <a:r>
              <a:rPr lang="en-US" sz="2800" b="1" dirty="0" smtClean="0">
                <a:solidFill>
                  <a:srgbClr val="00B050"/>
                </a:solidFill>
              </a:rPr>
              <a:t>CARDIAC </a:t>
            </a:r>
            <a:r>
              <a:rPr lang="en-US" sz="2800" b="1" dirty="0">
                <a:solidFill>
                  <a:srgbClr val="00B050"/>
                </a:solidFill>
              </a:rPr>
              <a:t>GLYCOSIDES</a:t>
            </a:r>
          </a:p>
          <a:p>
            <a:pPr marL="0" lvl="0" indent="0" algn="just">
              <a:buNone/>
            </a:pPr>
            <a:r>
              <a:rPr lang="en-US" sz="2800" b="1" dirty="0">
                <a:solidFill>
                  <a:srgbClr val="FF0000"/>
                </a:solidFill>
              </a:rPr>
              <a:t>DIGITALIS</a:t>
            </a:r>
          </a:p>
          <a:p>
            <a:pPr marL="0" indent="0" algn="just">
              <a:buNone/>
            </a:pPr>
            <a:r>
              <a:rPr lang="en-US" sz="2800" dirty="0" smtClean="0"/>
              <a:t>DIGITOXIN, GITOXIN, GITALIN, </a:t>
            </a:r>
            <a:r>
              <a:rPr lang="en-US" sz="2800" dirty="0"/>
              <a:t>DIGOXIN</a:t>
            </a:r>
          </a:p>
          <a:p>
            <a:pPr marL="0" lvl="0" indent="0" algn="just">
              <a:buNone/>
            </a:pPr>
            <a:r>
              <a:rPr lang="en-US" sz="2800" b="1" dirty="0">
                <a:solidFill>
                  <a:srgbClr val="FF0000"/>
                </a:solidFill>
              </a:rPr>
              <a:t>STROPHANTHUS</a:t>
            </a:r>
          </a:p>
          <a:p>
            <a:pPr marL="0" indent="0" algn="just">
              <a:buNone/>
            </a:pPr>
            <a:r>
              <a:rPr lang="en-US" sz="2800" dirty="0" smtClean="0"/>
              <a:t>STROPHANTHIN-G (OUABAIN), </a:t>
            </a:r>
            <a:r>
              <a:rPr lang="en-US" sz="2800" dirty="0"/>
              <a:t>STROPHANTHIN-K</a:t>
            </a:r>
          </a:p>
          <a:p>
            <a:pPr marL="0" lvl="0" indent="0" algn="just">
              <a:buNone/>
            </a:pPr>
            <a:r>
              <a:rPr lang="en-US" sz="2800" b="1" dirty="0">
                <a:solidFill>
                  <a:srgbClr val="FF0000"/>
                </a:solidFill>
              </a:rPr>
              <a:t>SQUILL</a:t>
            </a:r>
          </a:p>
          <a:p>
            <a:pPr marL="0" indent="0" algn="just">
              <a:buNone/>
            </a:pPr>
            <a:r>
              <a:rPr lang="en-US" sz="2800" dirty="0" smtClean="0"/>
              <a:t>PROSCILLARIDIN-A</a:t>
            </a:r>
          </a:p>
          <a:p>
            <a:pPr marL="0" lvl="0" indent="0" algn="just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THEVETIN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01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486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rgbClr val="00B050"/>
                </a:solidFill>
              </a:rPr>
              <a:t>BETA ADRENERGIC AGONISTS</a:t>
            </a:r>
            <a:endParaRPr lang="en-US" sz="28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SELECTIVE </a:t>
            </a:r>
            <a:r>
              <a:rPr lang="en-US" sz="2800" b="1" dirty="0">
                <a:solidFill>
                  <a:srgbClr val="FF0000"/>
                </a:solidFill>
              </a:rPr>
              <a:t>BETA1 AGONISTS</a:t>
            </a:r>
          </a:p>
          <a:p>
            <a:pPr marL="0" indent="0">
              <a:buNone/>
            </a:pPr>
            <a:r>
              <a:rPr lang="en-US" sz="2800" dirty="0"/>
              <a:t>DOBUTAMINE, DOPAMINE, DOPEXAMIN, XAMOTERAL (GIVEN </a:t>
            </a:r>
            <a:r>
              <a:rPr lang="en-US" sz="2800" dirty="0" smtClean="0"/>
              <a:t>I.V.)</a:t>
            </a:r>
            <a:endParaRPr lang="en-US" sz="2800" dirty="0"/>
          </a:p>
          <a:p>
            <a:pPr marL="0" indent="0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SELECTIVE </a:t>
            </a:r>
            <a:r>
              <a:rPr lang="en-US" sz="2800" b="1" dirty="0">
                <a:solidFill>
                  <a:srgbClr val="FF0000"/>
                </a:solidFill>
              </a:rPr>
              <a:t>BETA 2 AGONISTS</a:t>
            </a:r>
          </a:p>
          <a:p>
            <a:pPr marL="0" indent="0">
              <a:buNone/>
            </a:pPr>
            <a:r>
              <a:rPr lang="en-US" sz="2800" dirty="0"/>
              <a:t>ALBUTEROL, PIRBUTEROL (</a:t>
            </a:r>
            <a:r>
              <a:rPr lang="en-US" sz="2800" dirty="0" smtClean="0"/>
              <a:t>VASODILATORS</a:t>
            </a:r>
            <a:r>
              <a:rPr lang="en-US" sz="2800" dirty="0"/>
              <a:t>)</a:t>
            </a:r>
          </a:p>
          <a:p>
            <a:pPr marL="0" indent="0">
              <a:buNone/>
            </a:pPr>
            <a:endParaRPr lang="en-US" sz="2800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sz="2800" b="1" dirty="0" smtClean="0">
                <a:solidFill>
                  <a:srgbClr val="00B050"/>
                </a:solidFill>
              </a:rPr>
              <a:t>PHOSPHODIESTERASE </a:t>
            </a:r>
            <a:r>
              <a:rPr lang="en-US" sz="2800" b="1" dirty="0">
                <a:solidFill>
                  <a:srgbClr val="00B050"/>
                </a:solidFill>
              </a:rPr>
              <a:t>INHIBITORS </a:t>
            </a:r>
          </a:p>
          <a:p>
            <a:pPr marL="0" indent="0">
              <a:buNone/>
            </a:pPr>
            <a:r>
              <a:rPr lang="en-US" sz="2800" dirty="0" smtClean="0"/>
              <a:t>BIPYRIDINES </a:t>
            </a:r>
          </a:p>
          <a:p>
            <a:pPr marL="0" indent="0">
              <a:buNone/>
            </a:pPr>
            <a:r>
              <a:rPr lang="en-US" sz="2800" dirty="0" smtClean="0"/>
              <a:t>AMRINONE</a:t>
            </a:r>
            <a:r>
              <a:rPr lang="en-US" sz="2800" dirty="0"/>
              <a:t>, MILRINONE, ENOXIMONE</a:t>
            </a:r>
          </a:p>
          <a:p>
            <a:pPr marL="0" indent="0">
              <a:buNone/>
            </a:pPr>
            <a:r>
              <a:rPr lang="en-US" sz="2800" b="1" dirty="0" smtClean="0">
                <a:solidFill>
                  <a:srgbClr val="00B050"/>
                </a:solidFill>
              </a:rPr>
              <a:t>GLUCAGON</a:t>
            </a:r>
            <a:r>
              <a:rPr lang="en-US" sz="2800" b="1" dirty="0" smtClean="0"/>
              <a:t> </a:t>
            </a:r>
            <a:r>
              <a:rPr lang="en-US" sz="2800" b="1" dirty="0"/>
              <a:t>(ACT.OF AC</a:t>
            </a:r>
            <a:r>
              <a:rPr lang="en-US" sz="2800" b="1" dirty="0" smtClean="0"/>
              <a:t>)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163745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52400" y="1371600"/>
            <a:ext cx="8763000" cy="27432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800" b="1" dirty="0" smtClean="0">
                <a:solidFill>
                  <a:srgbClr val="002060"/>
                </a:solidFill>
              </a:rPr>
              <a:t>DIURETICS </a:t>
            </a:r>
          </a:p>
          <a:p>
            <a:pPr marL="0" indent="0" algn="just">
              <a:buNone/>
            </a:pPr>
            <a:r>
              <a:rPr lang="en-US" sz="2800" dirty="0" smtClean="0"/>
              <a:t>THIAZIDES – MILD TO MODERATE</a:t>
            </a:r>
          </a:p>
          <a:p>
            <a:pPr marL="0" indent="0" algn="just">
              <a:buNone/>
            </a:pPr>
            <a:r>
              <a:rPr lang="en-US" sz="2800" dirty="0" smtClean="0"/>
              <a:t>↓ EXTRACELLULAR FLUID VOLUME →↓PRELOAD</a:t>
            </a:r>
          </a:p>
          <a:p>
            <a:pPr marL="0" indent="0" algn="just">
              <a:buNone/>
            </a:pPr>
            <a:r>
              <a:rPr lang="en-US" sz="2800" dirty="0" smtClean="0"/>
              <a:t>e.g. FUROSEMIDE &amp; BUMETANIDE (ACUTE HEART FAILURE)</a:t>
            </a:r>
          </a:p>
          <a:p>
            <a:pPr marL="0" indent="0" algn="just">
              <a:buNone/>
            </a:pPr>
            <a:r>
              <a:rPr lang="en-US" sz="2800" dirty="0" smtClean="0"/>
              <a:t>HYDROCHLORTHIAZIDE, METOLAZONE</a:t>
            </a:r>
            <a:endParaRPr lang="en-US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168520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52400" y="914400"/>
            <a:ext cx="8763000" cy="51054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800" b="1" dirty="0" smtClean="0">
                <a:solidFill>
                  <a:srgbClr val="002060"/>
                </a:solidFill>
              </a:rPr>
              <a:t>VASODILATORS</a:t>
            </a:r>
            <a:endParaRPr lang="en-US" sz="2800" b="1" dirty="0">
              <a:solidFill>
                <a:srgbClr val="002060"/>
              </a:solidFill>
            </a:endParaRPr>
          </a:p>
          <a:p>
            <a:pPr marL="0" indent="0" algn="just">
              <a:buNone/>
            </a:pPr>
            <a:r>
              <a:rPr lang="en-US" sz="2800" dirty="0" smtClean="0"/>
              <a:t>↓ LOAD </a:t>
            </a:r>
            <a:r>
              <a:rPr lang="en-US" sz="2800" dirty="0"/>
              <a:t>ON MYOCARDIUM</a:t>
            </a:r>
          </a:p>
          <a:p>
            <a:pPr marL="0" indent="0" algn="just">
              <a:buNone/>
            </a:pPr>
            <a:r>
              <a:rPr lang="en-US" sz="2800" b="1" dirty="0" smtClean="0">
                <a:solidFill>
                  <a:srgbClr val="00B050"/>
                </a:solidFill>
              </a:rPr>
              <a:t>ACE </a:t>
            </a:r>
            <a:r>
              <a:rPr lang="en-US" sz="2800" b="1" dirty="0">
                <a:solidFill>
                  <a:srgbClr val="00B050"/>
                </a:solidFill>
              </a:rPr>
              <a:t>INHIBITORS</a:t>
            </a:r>
          </a:p>
          <a:p>
            <a:pPr marL="0" indent="0" algn="just">
              <a:buNone/>
            </a:pPr>
            <a:r>
              <a:rPr lang="en-US" sz="2800" dirty="0"/>
              <a:t>↓ BOTH PRELOAD &amp; AFTERLOAD</a:t>
            </a:r>
          </a:p>
          <a:p>
            <a:pPr marL="0" indent="0" algn="just">
              <a:buNone/>
            </a:pPr>
            <a:r>
              <a:rPr lang="en-US" sz="2800" dirty="0" smtClean="0"/>
              <a:t>e.g. </a:t>
            </a:r>
            <a:r>
              <a:rPr lang="en-US" sz="2800" dirty="0"/>
              <a:t>CAPTOPRIL, ENALAPRIL, LISINOPRIL, FOSINOPRIL</a:t>
            </a:r>
          </a:p>
          <a:p>
            <a:pPr marL="0" indent="0" algn="just">
              <a:buNone/>
            </a:pPr>
            <a:r>
              <a:rPr lang="en-US" sz="2800" b="1" dirty="0" smtClean="0">
                <a:solidFill>
                  <a:srgbClr val="00B050"/>
                </a:solidFill>
              </a:rPr>
              <a:t>NITRATES</a:t>
            </a:r>
            <a:r>
              <a:rPr lang="en-US" sz="2800" b="1" dirty="0" smtClean="0"/>
              <a:t> </a:t>
            </a:r>
          </a:p>
          <a:p>
            <a:pPr marL="0" indent="0" algn="just">
              <a:buNone/>
            </a:pPr>
            <a:r>
              <a:rPr lang="en-US" sz="2800" dirty="0" smtClean="0"/>
              <a:t>VENODILATORS</a:t>
            </a:r>
            <a:endParaRPr lang="en-US" sz="2800" dirty="0"/>
          </a:p>
          <a:p>
            <a:pPr marL="0" indent="0" algn="just">
              <a:buNone/>
            </a:pPr>
            <a:r>
              <a:rPr lang="en-US" sz="2800" dirty="0" smtClean="0"/>
              <a:t>↓ VENOUS </a:t>
            </a:r>
            <a:r>
              <a:rPr lang="en-US" sz="2800" dirty="0"/>
              <a:t>RETURN, </a:t>
            </a:r>
            <a:r>
              <a:rPr lang="en-US" sz="2800" dirty="0" smtClean="0"/>
              <a:t>↓ WORKLOAD </a:t>
            </a:r>
            <a:r>
              <a:rPr lang="en-US" sz="2800" dirty="0"/>
              <a:t>ON HEART</a:t>
            </a:r>
          </a:p>
          <a:p>
            <a:pPr marL="0" indent="0" algn="just">
              <a:buNone/>
            </a:pPr>
            <a:r>
              <a:rPr lang="en-US" sz="2800" dirty="0" smtClean="0"/>
              <a:t>e.g. </a:t>
            </a:r>
            <a:r>
              <a:rPr lang="en-US" sz="2800" dirty="0"/>
              <a:t>NITROGLYCERIN, ISOSORBIDE DI-&amp; </a:t>
            </a:r>
            <a:r>
              <a:rPr lang="en-US" sz="2800" dirty="0" smtClean="0"/>
              <a:t>MONO-NITRATE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17051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304800"/>
            <a:ext cx="8229600" cy="62484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800" b="1" dirty="0" smtClean="0">
                <a:solidFill>
                  <a:srgbClr val="00B050"/>
                </a:solidFill>
              </a:rPr>
              <a:t>ARTERIAL DILATORS</a:t>
            </a:r>
          </a:p>
          <a:p>
            <a:pPr marL="0" indent="0" algn="just">
              <a:buNone/>
            </a:pPr>
            <a:r>
              <a:rPr lang="en-US" sz="2800" dirty="0" smtClean="0"/>
              <a:t>e.g. HYDRALAZINE, DIHYDRALAZINE, ENDRALAZINE, MINOXIDIL</a:t>
            </a:r>
          </a:p>
          <a:p>
            <a:pPr marL="0" indent="0" algn="just">
              <a:buNone/>
            </a:pPr>
            <a:r>
              <a:rPr lang="en-US" sz="2800" b="1" dirty="0" smtClean="0">
                <a:solidFill>
                  <a:srgbClr val="00B050"/>
                </a:solidFill>
              </a:rPr>
              <a:t>α- ADRENERGIC BLOCKERS</a:t>
            </a:r>
          </a:p>
          <a:p>
            <a:pPr marL="0" indent="0" algn="just">
              <a:buNone/>
            </a:pPr>
            <a:r>
              <a:rPr lang="en-US" sz="2800" dirty="0" smtClean="0"/>
              <a:t>e.g. PRAZOSIN, TRIMAZOSIN, PHENTOLAMINE, ERGOT ALKALOIDS, PHENOXYBENZAMINE, TOLAZOLINE</a:t>
            </a:r>
          </a:p>
          <a:p>
            <a:pPr marL="0" indent="0" algn="just">
              <a:buNone/>
            </a:pPr>
            <a:r>
              <a:rPr lang="en-US" sz="2800" b="1" dirty="0" smtClean="0">
                <a:solidFill>
                  <a:srgbClr val="00B050"/>
                </a:solidFill>
              </a:rPr>
              <a:t>BALANCED VASODILATORS</a:t>
            </a:r>
          </a:p>
          <a:p>
            <a:pPr marL="0" indent="0" algn="just">
              <a:buNone/>
            </a:pPr>
            <a:r>
              <a:rPr lang="en-US" sz="2800" dirty="0" smtClean="0"/>
              <a:t>e.g. SODIUM NITROPRUSSIDE</a:t>
            </a:r>
          </a:p>
          <a:p>
            <a:pPr marL="0" indent="0" algn="just">
              <a:buNone/>
            </a:pPr>
            <a:endParaRPr lang="en-US" sz="2800" b="1" dirty="0" smtClean="0"/>
          </a:p>
          <a:p>
            <a:pPr marL="0" indent="0" algn="just">
              <a:buNone/>
            </a:pPr>
            <a:r>
              <a:rPr lang="en-US" sz="2800" b="1" dirty="0" smtClean="0">
                <a:solidFill>
                  <a:srgbClr val="002060"/>
                </a:solidFill>
              </a:rPr>
              <a:t>MISCELLANEOUS</a:t>
            </a:r>
          </a:p>
          <a:p>
            <a:pPr marL="0" indent="0" algn="just">
              <a:buNone/>
            </a:pPr>
            <a:r>
              <a:rPr lang="en-US" sz="2800" dirty="0" smtClean="0"/>
              <a:t>XANTHINES e.g. THEOPHYLLINE, THEOBROMINE, CAFFEINE</a:t>
            </a:r>
          </a:p>
        </p:txBody>
      </p:sp>
    </p:spTree>
    <p:extLst>
      <p:ext uri="{BB962C8B-B14F-4D97-AF65-F5344CB8AC3E}">
        <p14:creationId xmlns:p14="http://schemas.microsoft.com/office/powerpoint/2010/main" val="624170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625" y="304800"/>
            <a:ext cx="3623187" cy="5105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00" y="304800"/>
            <a:ext cx="3803692" cy="5105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0600" y="5867400"/>
            <a:ext cx="7512424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359655"/>
      </p:ext>
    </p:extLst>
  </p:cSld>
  <p:clrMapOvr>
    <a:masterClrMapping/>
  </p:clrMapOvr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0"/>
            <a:ext cx="3974027" cy="6629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400" y="5486400"/>
            <a:ext cx="3562350" cy="762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33109" y="76200"/>
            <a:ext cx="3672130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706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8989" y="1219200"/>
            <a:ext cx="5810250" cy="380433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5943600"/>
            <a:ext cx="7801429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678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882" y="1295400"/>
            <a:ext cx="4110518" cy="448562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2209800"/>
            <a:ext cx="3491346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35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974" y="990600"/>
            <a:ext cx="4319226" cy="406680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0" y="2057400"/>
            <a:ext cx="3491346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40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866660"/>
            <a:ext cx="3695573" cy="446734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2209800"/>
            <a:ext cx="3491346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9883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09" y="1905000"/>
            <a:ext cx="5407465" cy="2819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1200" y="2294164"/>
            <a:ext cx="3117273" cy="2041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34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447800"/>
            <a:ext cx="4232453" cy="285152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600" y="1730563"/>
            <a:ext cx="3491346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617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1" y="125876"/>
            <a:ext cx="9017325" cy="589392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053" y="6248400"/>
            <a:ext cx="84455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586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19694"/>
            <a:ext cx="3428999" cy="671059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5105400"/>
            <a:ext cx="41148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77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52400"/>
            <a:ext cx="8229600" cy="63246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800" b="1" dirty="0"/>
              <a:t>CARDIAC GLYCOSIDES OR CARDIOACTIVE GLYCOSIDES</a:t>
            </a:r>
          </a:p>
          <a:p>
            <a:pPr marL="0" indent="0" algn="just">
              <a:buNone/>
            </a:pPr>
            <a:endParaRPr lang="en-US" sz="2800" dirty="0" smtClean="0"/>
          </a:p>
          <a:p>
            <a:pPr marL="0" indent="0" algn="just">
              <a:buNone/>
            </a:pPr>
            <a:r>
              <a:rPr lang="en-US" sz="2800" dirty="0" smtClean="0"/>
              <a:t>↑ </a:t>
            </a:r>
            <a:r>
              <a:rPr lang="en-US" sz="2800" dirty="0"/>
              <a:t>CONTRACTILITY OF HEART MUSCLES &amp; ARE WIDELY USED IN TREATING HEART FAILURE </a:t>
            </a:r>
            <a:endParaRPr lang="en-US" sz="2800" dirty="0" smtClean="0"/>
          </a:p>
          <a:p>
            <a:pPr marL="0" indent="0" algn="just">
              <a:buNone/>
            </a:pPr>
            <a:r>
              <a:rPr lang="en-US" sz="2800" dirty="0" smtClean="0"/>
              <a:t>+VE INOTROPIC EFFECT</a:t>
            </a:r>
            <a:endParaRPr lang="en-US" sz="2800" dirty="0"/>
          </a:p>
          <a:p>
            <a:pPr marL="0" indent="0" algn="just">
              <a:buNone/>
            </a:pPr>
            <a:r>
              <a:rPr lang="en-US" sz="2800" dirty="0" smtClean="0"/>
              <a:t>DIGITALIS GLYCOSIDES </a:t>
            </a:r>
            <a:r>
              <a:rPr lang="en-US" sz="2800" dirty="0"/>
              <a:t>INCLUDE DIGITOXIN &amp; DIGOXIN – THE MOST WIDELY USED </a:t>
            </a:r>
            <a:r>
              <a:rPr lang="en-US" sz="2800" dirty="0" smtClean="0"/>
              <a:t>AGENTS</a:t>
            </a:r>
            <a:endParaRPr lang="en-US" sz="2800" dirty="0"/>
          </a:p>
          <a:p>
            <a:pPr marL="0" indent="0" algn="just">
              <a:buNone/>
            </a:pPr>
            <a:r>
              <a:rPr lang="en-US" sz="2800" dirty="0"/>
              <a:t>GLYCOSIDES – SINCE HUNDEREDS OF YEARS TO TREAT EDEMA</a:t>
            </a:r>
          </a:p>
          <a:p>
            <a:pPr marL="0" indent="0" algn="just">
              <a:buNone/>
            </a:pPr>
            <a:r>
              <a:rPr lang="en-US" sz="2800" dirty="0"/>
              <a:t>FOR 3000 YEARS AGO – BY EGYPTIAN </a:t>
            </a:r>
            <a:r>
              <a:rPr lang="en-US" sz="2800" dirty="0" smtClean="0"/>
              <a:t>SCIENTISTS  </a:t>
            </a:r>
            <a:endParaRPr lang="en-US" sz="2800" dirty="0"/>
          </a:p>
          <a:p>
            <a:pPr marL="0" indent="0" algn="just">
              <a:buNone/>
            </a:pPr>
            <a:r>
              <a:rPr lang="en-US" sz="2800" dirty="0"/>
              <a:t>DIGITALIS IN CARDIAC EDEMA – BY WILLIAM WITHERING </a:t>
            </a:r>
            <a:endParaRPr lang="en-US" sz="2800" dirty="0" smtClean="0"/>
          </a:p>
          <a:p>
            <a:pPr marL="0" indent="0" algn="just">
              <a:buNone/>
            </a:pPr>
            <a:r>
              <a:rPr lang="en-US" sz="2800" dirty="0" smtClean="0"/>
              <a:t>A </a:t>
            </a:r>
            <a:r>
              <a:rPr lang="en-US" sz="2800" dirty="0"/>
              <a:t>PRACTITIONER OF ENGLAND IN </a:t>
            </a:r>
            <a:r>
              <a:rPr lang="en-US" sz="2800" dirty="0" smtClean="0"/>
              <a:t>1775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781625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260" y="685801"/>
            <a:ext cx="4078940" cy="421216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0" y="685801"/>
            <a:ext cx="3962400" cy="421216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5410200"/>
            <a:ext cx="8124265" cy="329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4490469"/>
      </p:ext>
    </p:extLst>
  </p:cSld>
  <p:clrMapOvr>
    <a:masterClrMapping/>
  </p:clrMapOvr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143000"/>
            <a:ext cx="8229600" cy="44958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800" dirty="0"/>
              <a:t>IN 1785 – PUBLISHED HIS FAMOUS BOOK </a:t>
            </a:r>
          </a:p>
          <a:p>
            <a:pPr marL="0" indent="0" algn="just">
              <a:buNone/>
            </a:pPr>
            <a:r>
              <a:rPr lang="en-US" sz="2800" dirty="0" smtClean="0"/>
              <a:t>“AN </a:t>
            </a:r>
            <a:r>
              <a:rPr lang="en-US" sz="2800" dirty="0"/>
              <a:t>ACCOUNT OF FOXGLOVE &amp; SOME OF ITS MEDICAL </a:t>
            </a:r>
            <a:r>
              <a:rPr lang="en-US" sz="2800" dirty="0" smtClean="0"/>
              <a:t>USES” </a:t>
            </a:r>
            <a:r>
              <a:rPr lang="en-US" sz="2800" dirty="0"/>
              <a:t>- ACTS ON KIDNEY AS DIURETIC</a:t>
            </a:r>
          </a:p>
          <a:p>
            <a:pPr marL="0" indent="0" algn="just">
              <a:buNone/>
            </a:pPr>
            <a:r>
              <a:rPr lang="en-US" sz="2800" dirty="0" smtClean="0"/>
              <a:t>IN </a:t>
            </a:r>
            <a:r>
              <a:rPr lang="en-US" sz="2800" dirty="0"/>
              <a:t>1890 – FRASER DISCOVERED THE DIGITALIS LIKE ACTIONS OF STROPHANTHUS</a:t>
            </a:r>
          </a:p>
          <a:p>
            <a:pPr marL="0" indent="0" algn="just">
              <a:buNone/>
            </a:pPr>
            <a:r>
              <a:rPr lang="en-US" sz="2800" dirty="0" smtClean="0"/>
              <a:t>SQUILL - </a:t>
            </a:r>
            <a:r>
              <a:rPr lang="en-US" sz="2800" dirty="0"/>
              <a:t>FROM EGYPTIAN MEDICINE</a:t>
            </a:r>
          </a:p>
          <a:p>
            <a:pPr marL="0" indent="0" algn="just">
              <a:buNone/>
            </a:pPr>
            <a:r>
              <a:rPr lang="en-US" sz="2800" dirty="0"/>
              <a:t>IN 1911 – MACKENZIE &amp; CUSHNEY – ACTS ON HEART &amp; BLOCKS AV CONDUCTION</a:t>
            </a:r>
          </a:p>
          <a:p>
            <a:pPr marL="0" indent="0" algn="just">
              <a:buNone/>
            </a:pPr>
            <a:r>
              <a:rPr lang="en-US" sz="2800" dirty="0"/>
              <a:t>IN 1938 – CATTELL &amp; GOLD - +VE INOTROPIC </a:t>
            </a:r>
            <a:r>
              <a:rPr lang="en-US" sz="2800" dirty="0" smtClean="0"/>
              <a:t>ACTION</a:t>
            </a:r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92338819"/>
      </p:ext>
    </p:extLst>
  </p:cSld>
  <p:clrMapOvr>
    <a:masterClrMapping/>
  </p:clrMapOvr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04800" y="685800"/>
            <a:ext cx="8229600" cy="45259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800" b="1" dirty="0" smtClean="0"/>
              <a:t>CHEMISTRY</a:t>
            </a:r>
          </a:p>
          <a:p>
            <a:pPr marL="0" indent="0" algn="just">
              <a:buNone/>
            </a:pPr>
            <a:r>
              <a:rPr lang="en-US" sz="2800" dirty="0" smtClean="0"/>
              <a:t>STEROIDAL </a:t>
            </a:r>
            <a:r>
              <a:rPr lang="en-US" sz="2800" dirty="0"/>
              <a:t>GLYCOSIDES</a:t>
            </a:r>
          </a:p>
          <a:p>
            <a:pPr marL="0" indent="0" algn="just">
              <a:buNone/>
            </a:pPr>
            <a:r>
              <a:rPr lang="en-US" sz="2800" dirty="0"/>
              <a:t>SUGAR PART (GLYCONE) LINKED BY </a:t>
            </a:r>
            <a:r>
              <a:rPr lang="en-US" sz="2800" dirty="0" smtClean="0"/>
              <a:t>ETHER </a:t>
            </a:r>
            <a:r>
              <a:rPr lang="en-US" sz="2800" dirty="0"/>
              <a:t>LINKAGE  (OXYGEN BRIDGE) TO NON-SUGAR PART (AGLYCONE) </a:t>
            </a:r>
          </a:p>
          <a:p>
            <a:pPr marL="0" indent="0" algn="just">
              <a:buNone/>
            </a:pPr>
            <a:r>
              <a:rPr lang="en-US" sz="2800" dirty="0" smtClean="0"/>
              <a:t>CARDIAC </a:t>
            </a:r>
            <a:r>
              <a:rPr lang="en-US" sz="2800" dirty="0"/>
              <a:t>ACT. IN GENIN PART </a:t>
            </a:r>
          </a:p>
          <a:p>
            <a:pPr marL="0" indent="0" algn="just">
              <a:buNone/>
            </a:pPr>
            <a:r>
              <a:rPr lang="en-US" sz="2800" dirty="0"/>
              <a:t>GLYCONE – NO </a:t>
            </a:r>
            <a:r>
              <a:rPr lang="en-US" sz="2800" dirty="0" smtClean="0"/>
              <a:t>CARDIAC </a:t>
            </a:r>
            <a:r>
              <a:rPr lang="en-US" sz="2800" dirty="0"/>
              <a:t>ACT</a:t>
            </a:r>
            <a:r>
              <a:rPr lang="en-US" sz="2800" dirty="0" smtClean="0"/>
              <a:t>. BUT </a:t>
            </a:r>
            <a:r>
              <a:rPr lang="en-US" sz="2800" dirty="0"/>
              <a:t>IMP</a:t>
            </a:r>
            <a:r>
              <a:rPr lang="en-US" sz="2800" dirty="0" smtClean="0"/>
              <a:t>. ROLE </a:t>
            </a:r>
            <a:r>
              <a:rPr lang="en-US" sz="2800" dirty="0"/>
              <a:t>IN PHYSICOCHEMICAL </a:t>
            </a:r>
            <a:r>
              <a:rPr lang="en-US" sz="2800" dirty="0" smtClean="0"/>
              <a:t>PROPERTIES; </a:t>
            </a:r>
            <a:r>
              <a:rPr lang="en-US" sz="2800" dirty="0" err="1"/>
              <a:t>e.g</a:t>
            </a:r>
            <a:r>
              <a:rPr lang="en-US" sz="2800" dirty="0"/>
              <a:t> SOLUBILITY, ABSORPTION, DISTRIBUTION &amp; DURATION </a:t>
            </a:r>
            <a:r>
              <a:rPr lang="en-US" sz="2800" dirty="0" smtClean="0"/>
              <a:t>OR </a:t>
            </a:r>
            <a:r>
              <a:rPr lang="en-US" sz="2800" dirty="0"/>
              <a:t>PERSISTENCE OF </a:t>
            </a:r>
            <a:r>
              <a:rPr lang="en-US" sz="2800" dirty="0" smtClean="0"/>
              <a:t>ACTION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24293503"/>
      </p:ext>
    </p:extLst>
  </p:cSld>
  <p:clrMapOvr>
    <a:masterClrMapping/>
  </p:clrMapOvr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447800"/>
            <a:ext cx="5333174" cy="3810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90800" y="5715000"/>
            <a:ext cx="426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3- GLYCONE &amp; 17- LACTONE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28526332"/>
      </p:ext>
    </p:extLst>
  </p:cSld>
  <p:clrMapOvr>
    <a:masterClrMapping/>
  </p:clrMapOvr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04800" y="685800"/>
            <a:ext cx="8229600" cy="5562600"/>
          </a:xfrm>
        </p:spPr>
        <p:txBody>
          <a:bodyPr>
            <a:normAutofit/>
          </a:bodyPr>
          <a:lstStyle/>
          <a:p>
            <a:pPr marL="0" lvl="0" indent="0" algn="just">
              <a:lnSpc>
                <a:spcPct val="150000"/>
              </a:lnSpc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CHF</a:t>
            </a:r>
          </a:p>
          <a:p>
            <a:pPr marL="0" lvl="0" indent="0" algn="just">
              <a:lnSpc>
                <a:spcPct val="150000"/>
              </a:lnSpc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SEVERE LEFT VENTRICULAR SYSTOLIC DYSFUNCTION </a:t>
            </a:r>
          </a:p>
          <a:p>
            <a:pPr marL="0" lvl="0" indent="0" algn="just">
              <a:lnSpc>
                <a:spcPct val="150000"/>
              </a:lnSpc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C/I DIASTOLIC OR RIGHT SIDED HEART FAILURE</a:t>
            </a:r>
          </a:p>
          <a:p>
            <a:pPr marL="0" lvl="0" indent="0" algn="just">
              <a:lnSpc>
                <a:spcPct val="150000"/>
              </a:lnSpc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ATRIAL FLUTTER &amp; FIBRILLATION</a:t>
            </a:r>
          </a:p>
          <a:p>
            <a:pPr marL="0" lvl="0" indent="0" algn="just">
              <a:lnSpc>
                <a:spcPct val="150000"/>
              </a:lnSpc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PAROXYSMAL ATRIAL &amp; SUPRAVENTRICULAR TACHY-ARRHYTHMIAS </a:t>
            </a:r>
          </a:p>
          <a:p>
            <a:pPr marL="0" lvl="0" indent="0" algn="just">
              <a:lnSpc>
                <a:spcPct val="150000"/>
              </a:lnSpc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C/I VENTRICULAR ARRHYTHMIAS</a:t>
            </a:r>
          </a:p>
        </p:txBody>
      </p:sp>
    </p:spTree>
    <p:extLst>
      <p:ext uri="{BB962C8B-B14F-4D97-AF65-F5344CB8AC3E}">
        <p14:creationId xmlns:p14="http://schemas.microsoft.com/office/powerpoint/2010/main" val="2709952654"/>
      </p:ext>
    </p:extLst>
  </p:cSld>
  <p:clrMapOvr>
    <a:masterClrMapping/>
  </p:clrMapOvr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04800" y="762000"/>
            <a:ext cx="8534400" cy="5486400"/>
          </a:xfrm>
        </p:spPr>
        <p:txBody>
          <a:bodyPr>
            <a:normAutofit/>
          </a:bodyPr>
          <a:lstStyle/>
          <a:p>
            <a:pPr marL="0" lvl="0" indent="0" algn="just">
              <a:buNone/>
            </a:pPr>
            <a:r>
              <a:rPr lang="en-US" sz="2800" dirty="0">
                <a:solidFill>
                  <a:srgbClr val="FF0000"/>
                </a:solidFill>
              </a:rPr>
              <a:t>BRADYCARDIA, PARTIAL OR COMPLETE HEART BLOCK, VENTRICULAR EXTRASYSTOLES &amp; FIBRILLATION, PAROXYSMAL TACHYARRHYTHMIA, COUPLED BEATS (PULSUS BIGEMINUS) &amp; DEATH</a:t>
            </a: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↓ INTRACELLULAR </a:t>
            </a:r>
            <a:r>
              <a:rPr lang="en-US" sz="2800" dirty="0">
                <a:solidFill>
                  <a:srgbClr val="FF0000"/>
                </a:solidFill>
              </a:rPr>
              <a:t>K+ </a:t>
            </a:r>
            <a:r>
              <a:rPr lang="en-US" sz="2800" dirty="0" smtClean="0">
                <a:solidFill>
                  <a:srgbClr val="FF0000"/>
                </a:solidFill>
              </a:rPr>
              <a:t> → ↑ TOXICITY</a:t>
            </a:r>
            <a:endParaRPr lang="en-US" sz="2800" dirty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endParaRPr lang="en-US" sz="2800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ANOREXIA</a:t>
            </a:r>
            <a:r>
              <a:rPr lang="en-US" sz="2800" dirty="0">
                <a:solidFill>
                  <a:srgbClr val="FF0000"/>
                </a:solidFill>
              </a:rPr>
              <a:t>, NAUSEA, VOMITING, ABD</a:t>
            </a:r>
            <a:r>
              <a:rPr lang="en-US" sz="2800" dirty="0" smtClean="0">
                <a:solidFill>
                  <a:srgbClr val="FF0000"/>
                </a:solidFill>
              </a:rPr>
              <a:t>. DISCOMFORT, </a:t>
            </a:r>
            <a:r>
              <a:rPr lang="en-US" sz="2800" dirty="0">
                <a:solidFill>
                  <a:srgbClr val="FF0000"/>
                </a:solidFill>
              </a:rPr>
              <a:t>PAIN, DIARRHEA, CRAMPS</a:t>
            </a:r>
          </a:p>
          <a:p>
            <a:pPr marL="0" indent="0" algn="just">
              <a:buNone/>
            </a:pPr>
            <a:endParaRPr lang="en-US" sz="2800" dirty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GYNAECOMASTIA </a:t>
            </a:r>
            <a:r>
              <a:rPr lang="en-US" sz="2800" dirty="0">
                <a:solidFill>
                  <a:srgbClr val="FF0000"/>
                </a:solidFill>
              </a:rPr>
              <a:t>&amp; GALACTORRHEA</a:t>
            </a:r>
          </a:p>
          <a:p>
            <a:pPr>
              <a:buNone/>
            </a:pP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169512895"/>
      </p:ext>
    </p:extLst>
  </p:cSld>
  <p:clrMapOvr>
    <a:masterClrMapping/>
  </p:clrMapOvr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1000" y="685800"/>
            <a:ext cx="8382000" cy="45259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HEADACHE</a:t>
            </a:r>
            <a:r>
              <a:rPr lang="en-US" sz="2800" dirty="0">
                <a:solidFill>
                  <a:srgbClr val="FF0000"/>
                </a:solidFill>
              </a:rPr>
              <a:t>, FATIGUE, CONFUSION, BLURRED VISION, ALTERATION OF </a:t>
            </a:r>
            <a:r>
              <a:rPr lang="en-US" sz="2800" dirty="0" smtClean="0">
                <a:solidFill>
                  <a:srgbClr val="FF0000"/>
                </a:solidFill>
              </a:rPr>
              <a:t>COLOR </a:t>
            </a:r>
            <a:r>
              <a:rPr lang="en-US" sz="2800" dirty="0">
                <a:solidFill>
                  <a:srgbClr val="FF0000"/>
                </a:solidFill>
              </a:rPr>
              <a:t>PERCEPTION, DISORIENTATION, NEURALGIA, MALAISE, INSOMNIA, DELIRIUM, HALLUCINATIONS, </a:t>
            </a:r>
            <a:r>
              <a:rPr lang="en-US" sz="2800" dirty="0" smtClean="0">
                <a:solidFill>
                  <a:srgbClr val="FF0000"/>
                </a:solidFill>
              </a:rPr>
              <a:t>PSYCOSIS</a:t>
            </a:r>
          </a:p>
          <a:p>
            <a:pPr marL="0" indent="0" algn="just">
              <a:buNone/>
            </a:pPr>
            <a:endParaRPr lang="en-US" sz="2800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DISCONTINUE </a:t>
            </a:r>
            <a:r>
              <a:rPr lang="en-US" sz="2800" dirty="0">
                <a:solidFill>
                  <a:srgbClr val="00B050"/>
                </a:solidFill>
              </a:rPr>
              <a:t>CARDIAC GLYCOSIDE </a:t>
            </a:r>
            <a:r>
              <a:rPr lang="en-US" sz="2800" dirty="0" smtClean="0">
                <a:solidFill>
                  <a:srgbClr val="00B050"/>
                </a:solidFill>
              </a:rPr>
              <a:t>THERAPY</a:t>
            </a: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POTASSIUM SUPPLEMENTS</a:t>
            </a: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ANTIBODIES (FAB </a:t>
            </a:r>
            <a:r>
              <a:rPr lang="en-US" sz="2800" dirty="0">
                <a:solidFill>
                  <a:srgbClr val="00B050"/>
                </a:solidFill>
              </a:rPr>
              <a:t>FRAGMENTS)TO DIGITALIS</a:t>
            </a: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e.g. </a:t>
            </a:r>
            <a:r>
              <a:rPr lang="en-US" sz="2800" dirty="0">
                <a:solidFill>
                  <a:srgbClr val="00B050"/>
                </a:solidFill>
              </a:rPr>
              <a:t>DIGOXIN IMMUNE </a:t>
            </a:r>
            <a:r>
              <a:rPr lang="en-US" sz="2800" dirty="0" smtClean="0">
                <a:solidFill>
                  <a:srgbClr val="00B050"/>
                </a:solidFill>
              </a:rPr>
              <a:t>FAB (</a:t>
            </a:r>
            <a:r>
              <a:rPr lang="en-US" sz="2800" dirty="0">
                <a:solidFill>
                  <a:srgbClr val="00B050"/>
                </a:solidFill>
              </a:rPr>
              <a:t>OVINE, </a:t>
            </a:r>
            <a:r>
              <a:rPr lang="en-US" sz="2800" dirty="0" smtClean="0">
                <a:solidFill>
                  <a:srgbClr val="00B050"/>
                </a:solidFill>
              </a:rPr>
              <a:t>DIGIBIND) I.V.</a:t>
            </a:r>
          </a:p>
        </p:txBody>
      </p:sp>
      <p:sp>
        <p:nvSpPr>
          <p:cNvPr id="2" name="Down Arrow 1"/>
          <p:cNvSpPr/>
          <p:nvPr/>
        </p:nvSpPr>
        <p:spPr>
          <a:xfrm>
            <a:off x="5791200" y="2221417"/>
            <a:ext cx="76200" cy="762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ight Arrow 3"/>
          <p:cNvSpPr/>
          <p:nvPr/>
        </p:nvSpPr>
        <p:spPr>
          <a:xfrm>
            <a:off x="4953000" y="2209800"/>
            <a:ext cx="914400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253163"/>
      </p:ext>
    </p:extLst>
  </p:cSld>
  <p:clrMapOvr>
    <a:masterClrMapping/>
  </p:clrMapOvr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04800" y="152400"/>
            <a:ext cx="8534400" cy="61722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SHOULD BE GIVEN CAUTIOUSLY IN CHILDEREN &amp; IN ELDERLY Pts. WITH HEPATIC &amp; RENAL DYSFUNCTION OR IN Pt. WHO HAS TAKEN DIGITALIS &lt; 2 WEEKS </a:t>
            </a:r>
          </a:p>
          <a:p>
            <a:pPr marL="0" indent="0" algn="just">
              <a:buNone/>
            </a:pPr>
            <a:endParaRPr lang="en-US" sz="2800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LOW THERAPEUTIC INDEX</a:t>
            </a:r>
          </a:p>
          <a:p>
            <a:pPr marL="0" indent="0" algn="just">
              <a:buNone/>
            </a:pPr>
            <a:endParaRPr lang="en-US" sz="2800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D/I </a:t>
            </a:r>
            <a:r>
              <a:rPr lang="en-US" sz="2800" dirty="0">
                <a:solidFill>
                  <a:srgbClr val="FF0000"/>
                </a:solidFill>
              </a:rPr>
              <a:t>ACTION </a:t>
            </a:r>
            <a:r>
              <a:rPr lang="en-US" sz="2800" dirty="0" smtClean="0">
                <a:solidFill>
                  <a:srgbClr val="FF0000"/>
                </a:solidFill>
              </a:rPr>
              <a:t>↑ BY </a:t>
            </a:r>
            <a:r>
              <a:rPr lang="en-US" sz="2800" dirty="0">
                <a:solidFill>
                  <a:srgbClr val="FF0000"/>
                </a:solidFill>
              </a:rPr>
              <a:t>ANTISPASMODICS, DIURETICS, CORTICOSTEROIDS, AMPHOTERICIN-B, CALCIUM SALTS, QUINIDINE, VERAPAMIL, </a:t>
            </a:r>
            <a:r>
              <a:rPr lang="en-US" sz="2800" dirty="0" smtClean="0">
                <a:solidFill>
                  <a:srgbClr val="FF0000"/>
                </a:solidFill>
              </a:rPr>
              <a:t>β-STIMULANTS</a:t>
            </a:r>
            <a:r>
              <a:rPr lang="en-US" sz="2800" dirty="0">
                <a:solidFill>
                  <a:srgbClr val="FF0000"/>
                </a:solidFill>
              </a:rPr>
              <a:t>, </a:t>
            </a:r>
            <a:r>
              <a:rPr lang="en-US" sz="2800" dirty="0" smtClean="0">
                <a:solidFill>
                  <a:srgbClr val="FF0000"/>
                </a:solidFill>
              </a:rPr>
              <a:t>ANTI-</a:t>
            </a:r>
            <a:r>
              <a:rPr lang="en-US" sz="2800" dirty="0" err="1" smtClean="0">
                <a:solidFill>
                  <a:srgbClr val="FF0000"/>
                </a:solidFill>
              </a:rPr>
              <a:t>ChE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endParaRPr lang="en-US" sz="2800" dirty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endParaRPr lang="en-US" sz="2800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ACTION </a:t>
            </a:r>
            <a:r>
              <a:rPr lang="en-US" sz="2800" dirty="0">
                <a:solidFill>
                  <a:srgbClr val="FF0000"/>
                </a:solidFill>
              </a:rPr>
              <a:t>↓ BY KAOLIN, PECTIN, ANTACIDS, NEOMYCIN, SULPHASALAZINE, METOCLOPRAMIDE, PHENYTOIN, PHENOBARBITONE, CHOLESTYRAMINE</a:t>
            </a:r>
          </a:p>
        </p:txBody>
      </p:sp>
    </p:spTree>
    <p:extLst>
      <p:ext uri="{BB962C8B-B14F-4D97-AF65-F5344CB8AC3E}">
        <p14:creationId xmlns:p14="http://schemas.microsoft.com/office/powerpoint/2010/main" val="808123128"/>
      </p:ext>
    </p:extLst>
  </p:cSld>
  <p:clrMapOvr>
    <a:masterClrMapping/>
  </p:clrMapOvr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0"/>
            <a:ext cx="3581400" cy="685800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PHARMACOKINETICS</a:t>
            </a:r>
            <a:endParaRPr lang="en-US" sz="28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026664"/>
              </p:ext>
            </p:extLst>
          </p:nvPr>
        </p:nvGraphicFramePr>
        <p:xfrm>
          <a:off x="76200" y="533396"/>
          <a:ext cx="9067800" cy="62686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6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66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669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669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1723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OUABAIN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DIGOXIN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DIGITOXIN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723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ABSORPTION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POOR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GOOD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VERY GOOD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723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LIPID SOL.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LOW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MEDIUM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HIGH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723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ORAL AVAIL.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70%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90%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723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t</a:t>
                      </a: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1/2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20 </a:t>
                      </a:r>
                      <a:r>
                        <a:rPr lang="en-US" sz="1800" dirty="0" err="1">
                          <a:latin typeface="Calibri"/>
                          <a:ea typeface="Calibri"/>
                          <a:cs typeface="Times New Roman"/>
                        </a:rPr>
                        <a:t>hr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≈ 40 </a:t>
                      </a:r>
                      <a:r>
                        <a:rPr lang="en-US" sz="1800" dirty="0" err="1" smtClean="0">
                          <a:latin typeface="Calibri"/>
                          <a:ea typeface="Calibri"/>
                          <a:cs typeface="Times New Roman"/>
                        </a:rPr>
                        <a:t>hr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≈ 168 </a:t>
                      </a:r>
                      <a:r>
                        <a:rPr lang="en-US" sz="1800" dirty="0" err="1" smtClean="0">
                          <a:latin typeface="Calibri"/>
                          <a:ea typeface="Calibri"/>
                          <a:cs typeface="Times New Roman"/>
                        </a:rPr>
                        <a:t>hr</a:t>
                      </a: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 (7 DAYS</a:t>
                      </a: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723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ROUTE </a:t>
                      </a: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OF ADM</a:t>
                      </a: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I.V.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I.V, P.O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P.O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8271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PLASMA PROTEIN BINDING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20-40 %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90 %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723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EXC</a:t>
                      </a: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. ROUTE 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RENAL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RENAL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HEPATIC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8271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RAPID DIGITALIZING DOSE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0.25-0.5 mg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0.5-0.7 mg 8 HOURLY,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3 </a:t>
                      </a: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DOSES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0.2-0.4 mg </a:t>
                      </a: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12 HOURLY</a:t>
                      </a: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, 3 </a:t>
                      </a: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DOSES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1723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MAINTANCES DOSES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---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0.125-0.5 mg </a:t>
                      </a: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P.O.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0.05-0.2 mg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1723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ONSET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5-10 min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15-30 min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1/2-2 </a:t>
                      </a:r>
                      <a:r>
                        <a:rPr lang="en-US" sz="1800" dirty="0" err="1" smtClean="0">
                          <a:latin typeface="Calibri"/>
                          <a:ea typeface="Calibri"/>
                          <a:cs typeface="Times New Roman"/>
                        </a:rPr>
                        <a:t>Hr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1723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PEAK EFFECT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½-</a:t>
                      </a: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2 </a:t>
                      </a:r>
                      <a:r>
                        <a:rPr lang="en-US" sz="1800" dirty="0" err="1" smtClean="0">
                          <a:latin typeface="Calibri"/>
                          <a:ea typeface="Calibri"/>
                          <a:cs typeface="Times New Roman"/>
                        </a:rPr>
                        <a:t>Hr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3-6 </a:t>
                      </a:r>
                      <a:r>
                        <a:rPr lang="en-US" sz="1800" dirty="0" err="1" smtClean="0">
                          <a:latin typeface="Calibri"/>
                          <a:ea typeface="Calibri"/>
                          <a:cs typeface="Times New Roman"/>
                        </a:rPr>
                        <a:t>Hr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6-12 </a:t>
                      </a:r>
                      <a:r>
                        <a:rPr lang="en-US" sz="1800" dirty="0" err="1" smtClean="0">
                          <a:latin typeface="Calibri"/>
                          <a:ea typeface="Calibri"/>
                          <a:cs typeface="Times New Roman"/>
                        </a:rPr>
                        <a:t>Hr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1723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DURATION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1-2 DAYS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6 DAYS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3 WEEKS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41723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METABOLISM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&lt; 20</a:t>
                      </a: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%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Calibri"/>
                          <a:ea typeface="Calibri"/>
                          <a:cs typeface="Times New Roman"/>
                        </a:rPr>
                        <a:t>&gt; 80</a:t>
                      </a: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%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5279805"/>
      </p:ext>
    </p:extLst>
  </p:cSld>
  <p:clrMapOvr>
    <a:masterClrMapping/>
  </p:clrMapOvr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990600"/>
            <a:ext cx="8750852" cy="3581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4800600"/>
            <a:ext cx="780288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688816"/>
      </p:ext>
    </p:extLst>
  </p:cSld>
  <p:clrMapOvr>
    <a:masterClrMapping/>
  </p:clrMapOvr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52400"/>
            <a:ext cx="8915400" cy="61722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116" y="6450874"/>
            <a:ext cx="7775864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1779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CLASS OF ANTIHYPERTENSIVE DRUGS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541020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↓ ELEVATED </a:t>
            </a:r>
            <a:r>
              <a:rPr lang="en-US" sz="2800" dirty="0"/>
              <a:t>BP IRRESPECTIVE OF THE </a:t>
            </a:r>
            <a:r>
              <a:rPr lang="en-US" sz="2800" dirty="0" smtClean="0"/>
              <a:t>CAUSE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b="1" dirty="0" smtClean="0"/>
              <a:t>- DIURETICS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b="1" dirty="0" smtClean="0">
                <a:solidFill>
                  <a:srgbClr val="00B050"/>
                </a:solidFill>
              </a:rPr>
              <a:t>THIAZIDE DIURETICS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CHLOROTHIAZIDE</a:t>
            </a:r>
            <a:r>
              <a:rPr lang="en-US" sz="2800" dirty="0"/>
              <a:t>, </a:t>
            </a:r>
            <a:r>
              <a:rPr lang="en-US" sz="2800" dirty="0" smtClean="0"/>
              <a:t>HYDROCHLOROTHIAZIDE, BENZTHIAZIDE</a:t>
            </a:r>
            <a:r>
              <a:rPr lang="en-US" sz="2800" dirty="0"/>
              <a:t>, BENDROFLUMETHIAZIDE, BENDROFLUAZIDE, TRICHLORMETHIAZIDE, HYDROFLUMETHIAZIDE, CYCLOPENTHIAZIDE, POLYTHIAZIDE, CYCLOTHIAZIDE, </a:t>
            </a:r>
            <a:r>
              <a:rPr lang="en-US" sz="2800" dirty="0" smtClean="0"/>
              <a:t>METHYCLOTHIAZIDE</a:t>
            </a:r>
          </a:p>
        </p:txBody>
      </p:sp>
    </p:spTree>
  </p:cSld>
  <p:clrMapOvr>
    <a:masterClrMapping/>
  </p:clrMapOvr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9965" y="0"/>
            <a:ext cx="3442235" cy="622880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9900" y="6228806"/>
            <a:ext cx="31623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238021"/>
      </p:ext>
    </p:extLst>
  </p:cSld>
  <p:clrMapOvr>
    <a:masterClrMapping/>
  </p:clrMapOvr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799" y="6926"/>
            <a:ext cx="4783843" cy="616527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5600" y="6172200"/>
            <a:ext cx="3400425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424998"/>
      </p:ext>
    </p:extLst>
  </p:cSld>
  <p:clrMapOvr>
    <a:masterClrMapping/>
  </p:clrMapOvr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0"/>
            <a:ext cx="9133389" cy="51816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312" y="5943600"/>
            <a:ext cx="8880764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068580"/>
      </p:ext>
    </p:extLst>
  </p:cSld>
  <p:clrMapOvr>
    <a:masterClrMapping/>
  </p:clrMapOvr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1000" y="152400"/>
            <a:ext cx="8229600" cy="65532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b="1" dirty="0">
                <a:solidFill>
                  <a:srgbClr val="FF0000"/>
                </a:solidFill>
              </a:rPr>
              <a:t>PHOSPHODIESTERASE </a:t>
            </a:r>
            <a:r>
              <a:rPr lang="en-US" b="1" dirty="0" smtClean="0">
                <a:solidFill>
                  <a:srgbClr val="FF0000"/>
                </a:solidFill>
              </a:rPr>
              <a:t>INHIBITORS</a:t>
            </a:r>
          </a:p>
          <a:p>
            <a:pPr marL="0" indent="0" algn="just">
              <a:buNone/>
            </a:pPr>
            <a:r>
              <a:rPr lang="en-US" sz="2800" b="1" dirty="0" smtClean="0"/>
              <a:t>MOA:</a:t>
            </a:r>
            <a:endParaRPr lang="en-US" sz="2800" b="1" dirty="0"/>
          </a:p>
          <a:p>
            <a:pPr marL="0" indent="0" algn="just">
              <a:buNone/>
            </a:pPr>
            <a:r>
              <a:rPr lang="en-US" sz="2800" dirty="0" smtClean="0"/>
              <a:t>↑ INTRACELLULAR </a:t>
            </a:r>
            <a:r>
              <a:rPr lang="en-US" sz="2800" dirty="0" err="1"/>
              <a:t>c</a:t>
            </a:r>
            <a:r>
              <a:rPr lang="en-US" sz="2800" dirty="0" err="1" smtClean="0"/>
              <a:t>AMP</a:t>
            </a:r>
            <a:r>
              <a:rPr lang="en-US" sz="2800" dirty="0" smtClean="0"/>
              <a:t> → ↑ MYOCARDIAL 						CONTRACTILITY</a:t>
            </a:r>
            <a:endParaRPr lang="en-US" sz="2800" dirty="0"/>
          </a:p>
          <a:p>
            <a:pPr marL="0" indent="0" algn="just">
              <a:buNone/>
            </a:pPr>
            <a:r>
              <a:rPr lang="en-US" sz="2800" dirty="0" smtClean="0"/>
              <a:t>↓ REUPTAKE </a:t>
            </a:r>
            <a:r>
              <a:rPr lang="en-US" sz="2800" dirty="0"/>
              <a:t>OF CALCIUM IN SMOOTH </a:t>
            </a:r>
            <a:r>
              <a:rPr lang="en-US" sz="2800" dirty="0" smtClean="0"/>
              <a:t>MUSCLES → 					VASODILATION</a:t>
            </a:r>
            <a:endParaRPr lang="en-US" sz="2800" dirty="0"/>
          </a:p>
          <a:p>
            <a:pPr marL="0" indent="0" algn="just">
              <a:buNone/>
            </a:pPr>
            <a:r>
              <a:rPr lang="en-US" sz="2800" dirty="0" smtClean="0"/>
              <a:t>		CORONARY DILATION - ↓ AFTERLOAD</a:t>
            </a:r>
            <a:endParaRPr lang="en-US" sz="2800" dirty="0"/>
          </a:p>
          <a:p>
            <a:pPr marL="0" indent="0" algn="just">
              <a:buNone/>
            </a:pPr>
            <a:r>
              <a:rPr lang="en-US" sz="2800" dirty="0" smtClean="0"/>
              <a:t>ALSO INH. </a:t>
            </a:r>
            <a:r>
              <a:rPr lang="en-US" sz="2800" dirty="0"/>
              <a:t>SODIUM-POTASSIUM ATPase </a:t>
            </a:r>
            <a:r>
              <a:rPr lang="en-US" sz="2800" dirty="0" smtClean="0"/>
              <a:t>PUMP → ↑ 				CALCIUM INFLUX       ↑</a:t>
            </a:r>
            <a:r>
              <a:rPr lang="en-US" sz="2800" dirty="0"/>
              <a:t>CO</a:t>
            </a:r>
          </a:p>
          <a:p>
            <a:pPr marL="0" indent="0" algn="just">
              <a:buNone/>
            </a:pPr>
            <a:endParaRPr lang="en-US" sz="2800" dirty="0" smtClean="0">
              <a:solidFill>
                <a:srgbClr val="00B050"/>
              </a:solidFill>
            </a:endParaRP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→ SHORT </a:t>
            </a:r>
            <a:r>
              <a:rPr lang="en-US" sz="2800" dirty="0">
                <a:solidFill>
                  <a:srgbClr val="00B050"/>
                </a:solidFill>
              </a:rPr>
              <a:t>TERM TREATMENT OF CHF, REFRACTORY TO </a:t>
            </a:r>
            <a:r>
              <a:rPr lang="en-US" sz="2800" dirty="0" smtClean="0">
                <a:solidFill>
                  <a:srgbClr val="00B050"/>
                </a:solidFill>
              </a:rPr>
              <a:t>		DIURETICS </a:t>
            </a:r>
            <a:r>
              <a:rPr lang="en-US" sz="2800" dirty="0">
                <a:solidFill>
                  <a:srgbClr val="00B050"/>
                </a:solidFill>
              </a:rPr>
              <a:t>&amp; CARDIAC </a:t>
            </a:r>
            <a:r>
              <a:rPr lang="en-US" sz="2800" dirty="0" smtClean="0">
                <a:solidFill>
                  <a:srgbClr val="00B050"/>
                </a:solidFill>
              </a:rPr>
              <a:t>GLYCOSIDES</a:t>
            </a:r>
            <a:endParaRPr lang="en-US" sz="2800" dirty="0">
              <a:solidFill>
                <a:srgbClr val="00B050"/>
              </a:solidFill>
            </a:endParaRP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→ AS </a:t>
            </a:r>
            <a:r>
              <a:rPr lang="en-US" sz="2800" dirty="0">
                <a:solidFill>
                  <a:srgbClr val="00B050"/>
                </a:solidFill>
              </a:rPr>
              <a:t>SUPPORTIVE THERAPY IN CORONARY </a:t>
            </a:r>
            <a:r>
              <a:rPr lang="en-US" sz="2800" dirty="0" smtClean="0">
                <a:solidFill>
                  <a:srgbClr val="00B050"/>
                </a:solidFill>
              </a:rPr>
              <a:t>BYPASS</a:t>
            </a:r>
            <a:endParaRPr lang="en-US" sz="2800" dirty="0">
              <a:solidFill>
                <a:srgbClr val="00B050"/>
              </a:solidFill>
            </a:endParaRPr>
          </a:p>
        </p:txBody>
      </p:sp>
      <p:sp>
        <p:nvSpPr>
          <p:cNvPr id="2" name="Right Arrow 1"/>
          <p:cNvSpPr/>
          <p:nvPr/>
        </p:nvSpPr>
        <p:spPr>
          <a:xfrm>
            <a:off x="6705600" y="4343400"/>
            <a:ext cx="457200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744472"/>
      </p:ext>
    </p:extLst>
  </p:cSld>
  <p:clrMapOvr>
    <a:masterClrMapping/>
  </p:clrMapOvr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04800" y="304800"/>
            <a:ext cx="8610600" cy="6096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AMRINONE (INOCOR)</a:t>
            </a:r>
          </a:p>
          <a:p>
            <a:pPr marL="0" indent="0">
              <a:buNone/>
            </a:pPr>
            <a:r>
              <a:rPr lang="en-US" sz="2800" dirty="0" smtClean="0"/>
              <a:t>AVAIL. AS PARENTERAL SOLUTIONS FOR I.V ADM.</a:t>
            </a:r>
          </a:p>
          <a:p>
            <a:pPr marL="0" indent="0">
              <a:buNone/>
            </a:pPr>
            <a:r>
              <a:rPr lang="en-US" sz="2800" dirty="0" smtClean="0"/>
              <a:t>DOSE </a:t>
            </a:r>
            <a:r>
              <a:rPr lang="en-US" sz="2800" dirty="0"/>
              <a:t>– 5 TO </a:t>
            </a:r>
            <a:r>
              <a:rPr lang="en-US" sz="2800" dirty="0" smtClean="0"/>
              <a:t>10 µg/kg/min </a:t>
            </a:r>
            <a:r>
              <a:rPr lang="en-US" sz="2800" dirty="0"/>
              <a:t>AS I.V INFUSION OR </a:t>
            </a:r>
            <a:r>
              <a:rPr lang="en-US" sz="2800" dirty="0" smtClean="0"/>
              <a:t>			0.75 mg/kg I.V. - </a:t>
            </a:r>
            <a:r>
              <a:rPr lang="en-US" sz="2800" dirty="0"/>
              <a:t>REPEATED</a:t>
            </a:r>
          </a:p>
          <a:p>
            <a:pPr marL="0" indent="0">
              <a:buNone/>
            </a:pPr>
            <a:endParaRPr lang="en-US" sz="2800" b="1" dirty="0" smtClean="0"/>
          </a:p>
          <a:p>
            <a:pPr marL="0" indent="0" algn="ctr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MILRINONE</a:t>
            </a:r>
            <a:r>
              <a:rPr lang="en-US" sz="2800" dirty="0" smtClean="0"/>
              <a:t> </a:t>
            </a:r>
          </a:p>
          <a:p>
            <a:pPr marL="0" indent="0" algn="just">
              <a:buNone/>
            </a:pPr>
            <a:r>
              <a:rPr lang="en-US" sz="2800" dirty="0" smtClean="0"/>
              <a:t>GIVEN </a:t>
            </a:r>
            <a:r>
              <a:rPr lang="en-US" sz="2800" dirty="0"/>
              <a:t>ORALLY, </a:t>
            </a:r>
            <a:r>
              <a:rPr lang="en-US" sz="2800" dirty="0" smtClean="0"/>
              <a:t>SHOWED ↑ MORTALITY </a:t>
            </a:r>
            <a:r>
              <a:rPr lang="en-US" sz="2800" dirty="0"/>
              <a:t>&amp; NO </a:t>
            </a:r>
            <a:r>
              <a:rPr lang="en-US" sz="2800" dirty="0" smtClean="0"/>
              <a:t>BENEFICIAL </a:t>
            </a:r>
            <a:r>
              <a:rPr lang="en-US" sz="2800" dirty="0"/>
              <a:t>EFFECTS </a:t>
            </a:r>
            <a:r>
              <a:rPr lang="en-US" sz="2800" dirty="0" smtClean="0"/>
              <a:t>– NOT PREFERRED</a:t>
            </a:r>
            <a:endParaRPr lang="en-US" sz="2800" dirty="0"/>
          </a:p>
          <a:p>
            <a:pPr marL="0" indent="0">
              <a:buNone/>
            </a:pPr>
            <a:r>
              <a:rPr lang="en-US" sz="2800" dirty="0"/>
              <a:t>DRUGS EXC. IN URINE, </a:t>
            </a:r>
            <a:r>
              <a:rPr lang="en-US" sz="2800" dirty="0" smtClean="0"/>
              <a:t>t1/2 </a:t>
            </a:r>
            <a:r>
              <a:rPr lang="en-US" sz="2800" dirty="0"/>
              <a:t>– 2 TO 7 </a:t>
            </a:r>
            <a:r>
              <a:rPr lang="en-US" sz="2800" dirty="0" err="1" smtClean="0"/>
              <a:t>Hr</a:t>
            </a:r>
            <a:endParaRPr lang="en-US" sz="2800" dirty="0"/>
          </a:p>
          <a:p>
            <a:pPr marL="0" indent="0">
              <a:buNone/>
            </a:pPr>
            <a:endParaRPr lang="en-US" sz="2800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→ GI </a:t>
            </a:r>
            <a:r>
              <a:rPr lang="en-US" sz="2800" dirty="0">
                <a:solidFill>
                  <a:srgbClr val="FF0000"/>
                </a:solidFill>
              </a:rPr>
              <a:t>UPSETS, NAUSEA, VOMITING, </a:t>
            </a:r>
            <a:endParaRPr lang="en-US" sz="2800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DOSE-RELATED </a:t>
            </a:r>
            <a:r>
              <a:rPr lang="en-US" sz="2800" dirty="0">
                <a:solidFill>
                  <a:srgbClr val="FF0000"/>
                </a:solidFill>
              </a:rPr>
              <a:t>REVERSIBLE </a:t>
            </a:r>
            <a:r>
              <a:rPr lang="en-US" sz="2800" dirty="0" smtClean="0">
                <a:solidFill>
                  <a:srgbClr val="FF0000"/>
                </a:solidFill>
              </a:rPr>
              <a:t>THROMBOCYTOPENIA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664805"/>
      </p:ext>
    </p:extLst>
  </p:cSld>
  <p:clrMapOvr>
    <a:masterClrMapping/>
  </p:clrMapOvr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85800"/>
            <a:ext cx="8969036" cy="41148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5029200"/>
            <a:ext cx="8321040" cy="99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002431"/>
      </p:ext>
    </p:extLst>
  </p:cSld>
  <p:clrMapOvr>
    <a:masterClrMapping/>
  </p:clrMapOvr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685800"/>
            <a:ext cx="3862387" cy="396565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9400" y="5105400"/>
            <a:ext cx="2923674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223308"/>
      </p:ext>
    </p:extLst>
  </p:cSld>
  <p:clrMapOvr>
    <a:masterClrMapping/>
  </p:clrMapOvr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609600"/>
            <a:ext cx="3376703" cy="381476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8630" y="4800600"/>
            <a:ext cx="3107473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110966"/>
      </p:ext>
    </p:extLst>
  </p:cSld>
  <p:clrMapOvr>
    <a:masterClrMapping/>
  </p:clrMapOvr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99" y="152400"/>
            <a:ext cx="8879840" cy="4953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264" y="5334000"/>
            <a:ext cx="8562109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567554"/>
      </p:ext>
    </p:extLst>
  </p:cSld>
  <p:clrMapOvr>
    <a:masterClrMapping/>
  </p:clrMapOvr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76200"/>
            <a:ext cx="4148339" cy="5715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5600" y="5943600"/>
            <a:ext cx="2917902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6819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28600"/>
            <a:ext cx="8839200" cy="601980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2800" b="1" dirty="0" smtClean="0">
                <a:solidFill>
                  <a:srgbClr val="00B050"/>
                </a:solidFill>
              </a:rPr>
              <a:t>THIAZIDE - LIKE DIURETICS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CHLORTHALIDONE</a:t>
            </a:r>
            <a:r>
              <a:rPr lang="en-US" sz="2800" dirty="0"/>
              <a:t>, INDAPAMIDE, METOLAZONE, </a:t>
            </a:r>
            <a:r>
              <a:rPr lang="en-US" sz="2800" dirty="0" smtClean="0"/>
              <a:t>MEFRUSIDE</a:t>
            </a:r>
            <a:r>
              <a:rPr lang="en-US" sz="2800" dirty="0"/>
              <a:t>, CLOPAMIDE, XIPAMIDE, </a:t>
            </a:r>
            <a:r>
              <a:rPr lang="en-US" sz="2800" dirty="0" smtClean="0"/>
              <a:t>QUINETHAZONE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b="1" dirty="0" smtClean="0">
                <a:solidFill>
                  <a:srgbClr val="00B050"/>
                </a:solidFill>
              </a:rPr>
              <a:t>LOOP DIURETICS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FRUSEMIDE</a:t>
            </a:r>
            <a:r>
              <a:rPr lang="en-US" sz="2800" dirty="0"/>
              <a:t>, BUMETANIDE, PIRETANIDE</a:t>
            </a:r>
            <a:r>
              <a:rPr lang="en-US" sz="2800" dirty="0" smtClean="0"/>
              <a:t>, ETHACRYNIC ACID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b="1" dirty="0" smtClean="0">
                <a:solidFill>
                  <a:srgbClr val="00B050"/>
                </a:solidFill>
              </a:rPr>
              <a:t>POTASSIUM - SPARING DIURETICS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SPIRONOLACTONE</a:t>
            </a:r>
            <a:r>
              <a:rPr lang="en-US" sz="2800" dirty="0"/>
              <a:t>, POTASSIUM CANRENOATE, AMILORIDE TRIAMTERENE </a:t>
            </a:r>
            <a:endParaRPr lang="en-US" dirty="0"/>
          </a:p>
          <a:p>
            <a:pPr marL="0" indent="0" algn="just">
              <a:lnSpc>
                <a:spcPct val="150000"/>
              </a:lnSpc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663500"/>
      </p:ext>
    </p:extLst>
  </p:cSld>
  <p:clrMapOvr>
    <a:masterClrMapping/>
  </p:clrMapOvr>
</p:sld>
</file>

<file path=ppt/slides/slide1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1000" y="685800"/>
            <a:ext cx="8229600" cy="55626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000" b="1" dirty="0"/>
              <a:t>ANTIARRHYTHMIC DRUGS</a:t>
            </a:r>
          </a:p>
          <a:p>
            <a:pPr marL="0" indent="0" algn="just">
              <a:lnSpc>
                <a:spcPct val="160000"/>
              </a:lnSpc>
              <a:buNone/>
            </a:pPr>
            <a:endParaRPr lang="en-US" sz="1200" b="1" dirty="0" smtClean="0">
              <a:solidFill>
                <a:srgbClr val="C00000"/>
              </a:solidFill>
            </a:endParaRPr>
          </a:p>
          <a:p>
            <a:pPr marL="0" indent="0" algn="just">
              <a:lnSpc>
                <a:spcPct val="160000"/>
              </a:lnSpc>
              <a:buNone/>
            </a:pPr>
            <a:r>
              <a:rPr lang="en-US" sz="2800" b="1" dirty="0" smtClean="0">
                <a:solidFill>
                  <a:srgbClr val="C00000"/>
                </a:solidFill>
              </a:rPr>
              <a:t>ARRHYTHMIA;</a:t>
            </a:r>
            <a:r>
              <a:rPr lang="en-US" sz="2800" dirty="0" smtClean="0">
                <a:solidFill>
                  <a:srgbClr val="C00000"/>
                </a:solidFill>
              </a:rPr>
              <a:t> </a:t>
            </a:r>
            <a:r>
              <a:rPr lang="en-US" sz="2800" dirty="0" smtClean="0"/>
              <a:t>i.e. IRREGULAR MYOCARDIAL </a:t>
            </a:r>
            <a:r>
              <a:rPr lang="en-US" sz="2800" dirty="0"/>
              <a:t>RHYTHM</a:t>
            </a:r>
          </a:p>
          <a:p>
            <a:pPr marL="0" indent="0" algn="just">
              <a:lnSpc>
                <a:spcPct val="160000"/>
              </a:lnSpc>
              <a:buNone/>
            </a:pPr>
            <a:endParaRPr lang="en-US" sz="1200" dirty="0" smtClean="0"/>
          </a:p>
          <a:p>
            <a:pPr marL="0" indent="0" algn="just">
              <a:lnSpc>
                <a:spcPct val="160000"/>
              </a:lnSpc>
              <a:buNone/>
            </a:pPr>
            <a:r>
              <a:rPr lang="en-US" sz="2800" dirty="0" smtClean="0"/>
              <a:t>MAY </a:t>
            </a:r>
            <a:r>
              <a:rPr lang="en-US" sz="2800" dirty="0"/>
              <a:t>BE DUE TO DYSFUNCTION OF </a:t>
            </a:r>
            <a:r>
              <a:rPr lang="en-US" sz="2800" dirty="0" smtClean="0"/>
              <a:t>IMPULSE GENERATION </a:t>
            </a:r>
            <a:r>
              <a:rPr lang="en-US" sz="2800" dirty="0"/>
              <a:t>OR CONDUCTION AT ANY OF A NUMBER OF SITES IN THE HEART OR BOTH</a:t>
            </a:r>
          </a:p>
          <a:p>
            <a:pPr marL="0" indent="0" algn="just">
              <a:lnSpc>
                <a:spcPct val="160000"/>
              </a:lnSpc>
              <a:buNone/>
            </a:pPr>
            <a:endParaRPr lang="en-US" sz="1200" dirty="0" smtClean="0"/>
          </a:p>
          <a:p>
            <a:pPr marL="0" indent="0" algn="just">
              <a:lnSpc>
                <a:spcPct val="160000"/>
              </a:lnSpc>
              <a:buNone/>
            </a:pPr>
            <a:r>
              <a:rPr lang="en-US" sz="2800" dirty="0" smtClean="0"/>
              <a:t>PATHOPHYSIOLOGY </a:t>
            </a:r>
            <a:r>
              <a:rPr lang="en-US" sz="2800" dirty="0"/>
              <a:t>IS COMPLEX </a:t>
            </a:r>
          </a:p>
        </p:txBody>
      </p:sp>
    </p:spTree>
    <p:extLst>
      <p:ext uri="{BB962C8B-B14F-4D97-AF65-F5344CB8AC3E}">
        <p14:creationId xmlns:p14="http://schemas.microsoft.com/office/powerpoint/2010/main" val="1194522132"/>
      </p:ext>
    </p:extLst>
  </p:cSld>
  <p:clrMapOvr>
    <a:masterClrMapping/>
  </p:clrMapOvr>
</p:sld>
</file>

<file path=ppt/slides/slide1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1000" y="533400"/>
            <a:ext cx="8229600" cy="594360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60000"/>
              </a:lnSpc>
              <a:buNone/>
            </a:pPr>
            <a:r>
              <a:rPr lang="en-US" sz="2800" dirty="0"/>
              <a:t>A FREQUENT PROBLEM IN CLINICAL PRACTICE -</a:t>
            </a:r>
          </a:p>
          <a:p>
            <a:pPr marL="0" indent="0" algn="just">
              <a:lnSpc>
                <a:spcPct val="160000"/>
              </a:lnSpc>
              <a:buNone/>
            </a:pPr>
            <a:r>
              <a:rPr lang="en-US" sz="2800" dirty="0"/>
              <a:t>≈25% Pts. TREATED WITH DIGITALIS, ≈50% OF ANESTHETIZED Pts. &amp; &gt;80% OF Pts. WITH ACUTE MI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n-US" sz="1200" dirty="0" smtClean="0"/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NORMAL </a:t>
            </a:r>
            <a:r>
              <a:rPr lang="en-US" sz="2800" dirty="0"/>
              <a:t>SEQUENCE OF CARDIAC FUNCTION IS DISRUPTED WITH LOSS OF AV-SYNCHRONY, RESULTING IN ↓CO, ↓BP &amp; INABILITY OF HEART TO MAINTAIN AN </a:t>
            </a:r>
            <a:r>
              <a:rPr lang="en-US" sz="2800" dirty="0" smtClean="0"/>
              <a:t>EFFECTIVE  CIRCULATION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08490763"/>
      </p:ext>
    </p:extLst>
  </p:cSld>
  <p:clrMapOvr>
    <a:masterClrMapping/>
  </p:clrMapOvr>
</p:sld>
</file>

<file path=ppt/slides/slide1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1000" y="533400"/>
            <a:ext cx="8229600" cy="594360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2800" b="1" dirty="0" smtClean="0"/>
              <a:t>GENESIS </a:t>
            </a:r>
            <a:r>
              <a:rPr lang="en-US" sz="2800" b="1" dirty="0"/>
              <a:t>OF CARDIAC ARRHYTHMIASIS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b="1" dirty="0" smtClean="0">
                <a:solidFill>
                  <a:srgbClr val="C00000"/>
                </a:solidFill>
              </a:rPr>
              <a:t>ABNORMAL </a:t>
            </a:r>
            <a:r>
              <a:rPr lang="en-US" sz="2800" b="1" dirty="0">
                <a:solidFill>
                  <a:srgbClr val="C00000"/>
                </a:solidFill>
              </a:rPr>
              <a:t>AUTOMATICITY</a:t>
            </a:r>
          </a:p>
          <a:p>
            <a:pPr lvl="0" algn="just">
              <a:lnSpc>
                <a:spcPct val="150000"/>
              </a:lnSpc>
            </a:pPr>
            <a:r>
              <a:rPr lang="en-US" sz="2800" dirty="0"/>
              <a:t>ABN. AUTOMATICITY OF SA </a:t>
            </a:r>
            <a:r>
              <a:rPr lang="en-US" sz="2800" dirty="0" smtClean="0"/>
              <a:t>NODE; e.g. </a:t>
            </a:r>
            <a:r>
              <a:rPr lang="en-US" sz="2800" dirty="0"/>
              <a:t>SINUS OR VENTRICULAR TACHYCARDIA</a:t>
            </a:r>
            <a:r>
              <a:rPr lang="en-US" sz="2800" dirty="0" smtClean="0"/>
              <a:t>, SINUS </a:t>
            </a:r>
            <a:r>
              <a:rPr lang="en-US" sz="2800" dirty="0"/>
              <a:t>BRADYCARDIA</a:t>
            </a:r>
          </a:p>
          <a:p>
            <a:pPr lvl="0" algn="just">
              <a:lnSpc>
                <a:spcPct val="150000"/>
              </a:lnSpc>
            </a:pPr>
            <a:r>
              <a:rPr lang="en-US" sz="2800" dirty="0"/>
              <a:t>EMERGENCE OF ECTOPIC PACEMAKER IN AV NODE OR CONDUCTING TISSUE</a:t>
            </a:r>
            <a:r>
              <a:rPr lang="en-US" sz="2800" dirty="0" smtClean="0"/>
              <a:t>; i.e. </a:t>
            </a:r>
            <a:r>
              <a:rPr lang="en-US" sz="2800" dirty="0"/>
              <a:t>AV NODAL RHYTHM, IDIOVENTRICULAR RHYTHM OR ECTOPIC </a:t>
            </a:r>
            <a:r>
              <a:rPr lang="en-US" sz="2800" dirty="0" smtClean="0"/>
              <a:t>BEATS</a:t>
            </a:r>
          </a:p>
        </p:txBody>
      </p:sp>
    </p:spTree>
    <p:extLst>
      <p:ext uri="{BB962C8B-B14F-4D97-AF65-F5344CB8AC3E}">
        <p14:creationId xmlns:p14="http://schemas.microsoft.com/office/powerpoint/2010/main" val="2501587700"/>
      </p:ext>
    </p:extLst>
  </p:cSld>
  <p:clrMapOvr>
    <a:masterClrMapping/>
  </p:clrMapOvr>
</p:sld>
</file>

<file path=ppt/slides/slide1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28600" y="304800"/>
            <a:ext cx="8686800" cy="6324600"/>
          </a:xfrm>
        </p:spPr>
        <p:txBody>
          <a:bodyPr>
            <a:noAutofit/>
          </a:bodyPr>
          <a:lstStyle/>
          <a:p>
            <a:pPr lvl="0" algn="just">
              <a:lnSpc>
                <a:spcPct val="150000"/>
              </a:lnSpc>
              <a:buNone/>
            </a:pPr>
            <a:r>
              <a:rPr lang="en-US" sz="2800" b="1" dirty="0" smtClean="0">
                <a:solidFill>
                  <a:srgbClr val="C00000"/>
                </a:solidFill>
              </a:rPr>
              <a:t>ABNORMAL CONDUCTION </a:t>
            </a:r>
          </a:p>
          <a:p>
            <a:pPr lvl="0" algn="just">
              <a:lnSpc>
                <a:spcPct val="150000"/>
              </a:lnSpc>
            </a:pPr>
            <a:r>
              <a:rPr lang="en-US" sz="2800" dirty="0" smtClean="0"/>
              <a:t>PARTIAL OR COMPLETE BLOCK OF AV CONDUCTION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           PARTIAL HEART BLOCK OR IDIOVENTRICULAR 	RHYTHM</a:t>
            </a:r>
          </a:p>
          <a:p>
            <a:pPr lvl="0" algn="just">
              <a:lnSpc>
                <a:spcPct val="150000"/>
              </a:lnSpc>
            </a:pPr>
            <a:r>
              <a:rPr lang="en-US" sz="2800" dirty="0" smtClean="0"/>
              <a:t>RE-ENTRY PHENOMENON (RE-ENTRANT ARRHYTHMIAS)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/>
              <a:t>	</a:t>
            </a:r>
            <a:r>
              <a:rPr lang="en-US" sz="2800" dirty="0" smtClean="0"/>
              <a:t>i.e. UNIDIRECTIONAL BLOCK DUE TO MYOCARDIAL 	PATHOLOGY; e.g. ISCHEMIA, INFLAMMATION OR 	INJURY</a:t>
            </a:r>
          </a:p>
        </p:txBody>
      </p:sp>
      <p:sp>
        <p:nvSpPr>
          <p:cNvPr id="2" name="Right Arrow 1"/>
          <p:cNvSpPr/>
          <p:nvPr/>
        </p:nvSpPr>
        <p:spPr>
          <a:xfrm>
            <a:off x="685800" y="2133600"/>
            <a:ext cx="457200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605247"/>
      </p:ext>
    </p:extLst>
  </p:cSld>
  <p:clrMapOvr>
    <a:masterClrMapping/>
  </p:clrMapOvr>
</p:sld>
</file>

<file path=ppt/slides/slide1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453" y="838200"/>
            <a:ext cx="3636135" cy="38862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914399"/>
            <a:ext cx="3276600" cy="391560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2650" y="5486400"/>
            <a:ext cx="51435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255998"/>
      </p:ext>
    </p:extLst>
  </p:cSld>
  <p:clrMapOvr>
    <a:masterClrMapping/>
  </p:clrMapOvr>
</p:sld>
</file>

<file path=ppt/slides/slide1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6260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n-US" sz="2800" b="1" dirty="0" smtClean="0"/>
              <a:t>CLASSIFICATION </a:t>
            </a:r>
            <a:r>
              <a:rPr lang="en-US" sz="2800" b="1" dirty="0"/>
              <a:t>OF ANTI ARRYTHMIC DRUGS </a:t>
            </a:r>
            <a:endParaRPr lang="en-US" sz="2800" b="1" dirty="0" smtClean="0">
              <a:solidFill>
                <a:srgbClr val="C00000"/>
              </a:solidFill>
            </a:endParaRPr>
          </a:p>
          <a:p>
            <a:pPr algn="just">
              <a:buNone/>
            </a:pPr>
            <a:r>
              <a:rPr lang="en-US" sz="2800" b="1" dirty="0" smtClean="0">
                <a:solidFill>
                  <a:srgbClr val="C00000"/>
                </a:solidFill>
              </a:rPr>
              <a:t>ACC</a:t>
            </a:r>
            <a:r>
              <a:rPr lang="en-US" sz="2800" b="1" dirty="0">
                <a:solidFill>
                  <a:srgbClr val="C00000"/>
                </a:solidFill>
              </a:rPr>
              <a:t>. TO </a:t>
            </a:r>
            <a:r>
              <a:rPr lang="en-US" sz="2800" b="1" dirty="0" smtClean="0">
                <a:solidFill>
                  <a:srgbClr val="C00000"/>
                </a:solidFill>
              </a:rPr>
              <a:t>MOA</a:t>
            </a:r>
          </a:p>
          <a:p>
            <a:pPr algn="just">
              <a:buNone/>
            </a:pPr>
            <a:r>
              <a:rPr lang="en-US" sz="2800" b="1" dirty="0" smtClean="0">
                <a:solidFill>
                  <a:srgbClr val="0070C0"/>
                </a:solidFill>
              </a:rPr>
              <a:t>CLASS I (Na+ CHANNEL  BLOCKES OR MEMBRANE STABILIZERS</a:t>
            </a:r>
            <a:r>
              <a:rPr lang="en-US" sz="2800" dirty="0" smtClean="0">
                <a:solidFill>
                  <a:srgbClr val="0070C0"/>
                </a:solidFill>
              </a:rPr>
              <a:t>)</a:t>
            </a:r>
          </a:p>
          <a:p>
            <a:pPr algn="just">
              <a:buNone/>
            </a:pPr>
            <a:r>
              <a:rPr lang="en-US" sz="2800" b="1" dirty="0" smtClean="0">
                <a:solidFill>
                  <a:srgbClr val="00B050"/>
                </a:solidFill>
              </a:rPr>
              <a:t> - IA </a:t>
            </a:r>
            <a:r>
              <a:rPr lang="en-US" sz="2800" dirty="0" smtClean="0"/>
              <a:t>QUINIDINE</a:t>
            </a:r>
            <a:r>
              <a:rPr lang="en-US" sz="2800" dirty="0"/>
              <a:t>, PROCAINAMIDE, </a:t>
            </a:r>
            <a:r>
              <a:rPr lang="en-US" sz="2800" dirty="0" smtClean="0"/>
              <a:t>DISOPYRAMIDE, IMIPRAMINE</a:t>
            </a:r>
            <a:r>
              <a:rPr lang="en-US" sz="2800" dirty="0"/>
              <a:t>, </a:t>
            </a:r>
            <a:r>
              <a:rPr lang="en-US" sz="2800" dirty="0" smtClean="0"/>
              <a:t>CIFENLINE</a:t>
            </a:r>
          </a:p>
          <a:p>
            <a:pPr algn="just">
              <a:buNone/>
            </a:pPr>
            <a:r>
              <a:rPr lang="en-US" sz="2800" b="1" dirty="0" smtClean="0"/>
              <a:t> </a:t>
            </a:r>
            <a:r>
              <a:rPr lang="en-US" sz="2800" b="1" dirty="0" smtClean="0">
                <a:solidFill>
                  <a:srgbClr val="00B050"/>
                </a:solidFill>
              </a:rPr>
              <a:t>- IB </a:t>
            </a:r>
            <a:r>
              <a:rPr lang="en-US" sz="2800" dirty="0" smtClean="0"/>
              <a:t>LIDOCAINE </a:t>
            </a:r>
            <a:r>
              <a:rPr lang="en-US" sz="2800" dirty="0"/>
              <a:t>OR LIGNOCAINE, </a:t>
            </a:r>
            <a:r>
              <a:rPr lang="en-US" sz="2800" dirty="0" smtClean="0"/>
              <a:t>PHENYTOIN, MEXILETINE, </a:t>
            </a:r>
            <a:r>
              <a:rPr lang="en-US" sz="2800" dirty="0"/>
              <a:t>TOCAINIDE, MORICIZINE, </a:t>
            </a:r>
            <a:r>
              <a:rPr lang="en-US" sz="2800" dirty="0" smtClean="0"/>
              <a:t>DIPHENYLHYDANTOIN</a:t>
            </a:r>
          </a:p>
          <a:p>
            <a:pPr algn="just">
              <a:buNone/>
            </a:pPr>
            <a:r>
              <a:rPr lang="en-US" sz="2800" b="1" dirty="0" smtClean="0"/>
              <a:t> </a:t>
            </a:r>
            <a:r>
              <a:rPr lang="en-US" sz="2800" b="1" dirty="0" smtClean="0">
                <a:solidFill>
                  <a:srgbClr val="00B050"/>
                </a:solidFill>
              </a:rPr>
              <a:t>- IC </a:t>
            </a:r>
            <a:r>
              <a:rPr lang="en-US" sz="2800" dirty="0" smtClean="0"/>
              <a:t>FLECAINIDE</a:t>
            </a:r>
            <a:r>
              <a:rPr lang="en-US" sz="2800" dirty="0"/>
              <a:t>, ENCAINIDE, INDECAINIDE, PROPAFENONE, </a:t>
            </a:r>
            <a:r>
              <a:rPr lang="en-US" sz="2800" dirty="0" smtClean="0"/>
              <a:t>LORCAINIDE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158018"/>
      </p:ext>
    </p:extLst>
  </p:cSld>
  <p:clrMapOvr>
    <a:masterClrMapping/>
  </p:clrMapOvr>
</p:sld>
</file>

<file path=ppt/slides/slide1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33400"/>
            <a:ext cx="8382000" cy="571500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en-US" sz="2800" b="1" dirty="0" smtClean="0">
                <a:solidFill>
                  <a:srgbClr val="0070C0"/>
                </a:solidFill>
              </a:rPr>
              <a:t>CLASS </a:t>
            </a:r>
            <a:r>
              <a:rPr lang="en-US" sz="2800" b="1" dirty="0">
                <a:solidFill>
                  <a:srgbClr val="0070C0"/>
                </a:solidFill>
              </a:rPr>
              <a:t>II  (β-ADRENOCEPTOR </a:t>
            </a:r>
            <a:r>
              <a:rPr lang="en-US" sz="2800" b="1" dirty="0" smtClean="0">
                <a:solidFill>
                  <a:srgbClr val="0070C0"/>
                </a:solidFill>
              </a:rPr>
              <a:t>BLOCKERS)</a:t>
            </a:r>
          </a:p>
          <a:p>
            <a:pPr algn="just">
              <a:lnSpc>
                <a:spcPct val="150000"/>
              </a:lnSpc>
              <a:buNone/>
            </a:pPr>
            <a:r>
              <a:rPr lang="en-US" sz="2800" dirty="0" smtClean="0"/>
              <a:t>PROPRANOLOL</a:t>
            </a:r>
            <a:r>
              <a:rPr lang="en-US" sz="2800" dirty="0"/>
              <a:t>, ESMOLOL, SOTALOL, </a:t>
            </a:r>
            <a:r>
              <a:rPr lang="en-US" sz="2800" dirty="0" smtClean="0"/>
              <a:t>METOPROLOL, PINDOLOL</a:t>
            </a:r>
            <a:r>
              <a:rPr lang="en-US" sz="2800" dirty="0"/>
              <a:t>, PRACTALOL, ALPRENOLOL, </a:t>
            </a:r>
            <a:r>
              <a:rPr lang="en-US" sz="2800" dirty="0" smtClean="0"/>
              <a:t>OXPRENOLOL</a:t>
            </a:r>
          </a:p>
          <a:p>
            <a:pPr algn="just">
              <a:lnSpc>
                <a:spcPct val="150000"/>
              </a:lnSpc>
              <a:buNone/>
            </a:pPr>
            <a:endParaRPr lang="en-US" sz="2800" b="1" dirty="0" smtClean="0">
              <a:solidFill>
                <a:srgbClr val="0070C0"/>
              </a:solidFill>
            </a:endParaRPr>
          </a:p>
          <a:p>
            <a:pPr algn="just">
              <a:lnSpc>
                <a:spcPct val="150000"/>
              </a:lnSpc>
              <a:buNone/>
            </a:pPr>
            <a:r>
              <a:rPr lang="en-US" sz="2800" b="1" dirty="0" smtClean="0">
                <a:solidFill>
                  <a:srgbClr val="0070C0"/>
                </a:solidFill>
              </a:rPr>
              <a:t>CLASS </a:t>
            </a:r>
            <a:r>
              <a:rPr lang="en-US" sz="2800" b="1" dirty="0">
                <a:solidFill>
                  <a:srgbClr val="0070C0"/>
                </a:solidFill>
              </a:rPr>
              <a:t>III (K+ CHANNEL BLOCKERS)</a:t>
            </a:r>
          </a:p>
          <a:p>
            <a:pPr algn="just">
              <a:lnSpc>
                <a:spcPct val="150000"/>
              </a:lnSpc>
              <a:buNone/>
            </a:pPr>
            <a:r>
              <a:rPr lang="en-US" sz="2800" dirty="0">
                <a:solidFill>
                  <a:srgbClr val="FF0000"/>
                </a:solidFill>
              </a:rPr>
              <a:t>PROLONG EFFECTIVE REFRACTORY PERIOD</a:t>
            </a:r>
          </a:p>
          <a:p>
            <a:pPr algn="just">
              <a:lnSpc>
                <a:spcPct val="150000"/>
              </a:lnSpc>
              <a:buNone/>
            </a:pPr>
            <a:r>
              <a:rPr lang="en-US" sz="2800" dirty="0"/>
              <a:t>AMIODARONE, BRETYLIUM, </a:t>
            </a:r>
            <a:r>
              <a:rPr lang="en-US" sz="2800" dirty="0" smtClean="0"/>
              <a:t>SOTALOL </a:t>
            </a:r>
            <a:r>
              <a:rPr lang="en-US" sz="2800" dirty="0"/>
              <a:t>(ALSO β-BLOCKER) </a:t>
            </a:r>
          </a:p>
          <a:p>
            <a:pPr algn="just">
              <a:lnSpc>
                <a:spcPct val="150000"/>
              </a:lnSpc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86728501"/>
      </p:ext>
    </p:extLst>
  </p:cSld>
  <p:clrMapOvr>
    <a:masterClrMapping/>
  </p:clrMapOvr>
</p:sld>
</file>

<file path=ppt/slides/slide1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105400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en-US" sz="2800" b="1" dirty="0" smtClean="0">
                <a:solidFill>
                  <a:srgbClr val="0070C0"/>
                </a:solidFill>
              </a:rPr>
              <a:t>CLASS </a:t>
            </a:r>
            <a:r>
              <a:rPr lang="en-US" sz="2800" b="1" dirty="0">
                <a:solidFill>
                  <a:srgbClr val="0070C0"/>
                </a:solidFill>
              </a:rPr>
              <a:t>IV (</a:t>
            </a:r>
            <a:r>
              <a:rPr lang="en-US" sz="2800" b="1" dirty="0" smtClean="0">
                <a:solidFill>
                  <a:srgbClr val="0070C0"/>
                </a:solidFill>
              </a:rPr>
              <a:t>Ca++  </a:t>
            </a:r>
            <a:r>
              <a:rPr lang="en-US" sz="2800" b="1" dirty="0">
                <a:solidFill>
                  <a:srgbClr val="0070C0"/>
                </a:solidFill>
              </a:rPr>
              <a:t>CHANNEL BLOCKERS)</a:t>
            </a:r>
          </a:p>
          <a:p>
            <a:pPr algn="just">
              <a:lnSpc>
                <a:spcPct val="150000"/>
              </a:lnSpc>
              <a:buNone/>
            </a:pPr>
            <a:r>
              <a:rPr lang="en-US" sz="2800" dirty="0"/>
              <a:t>VERAPAMIL, DILTIAZEM, NIFEDIPINE, BEPRIDIL, CINNARIZINE</a:t>
            </a:r>
          </a:p>
          <a:p>
            <a:pPr algn="just">
              <a:lnSpc>
                <a:spcPct val="150000"/>
              </a:lnSpc>
              <a:buNone/>
            </a:pPr>
            <a:endParaRPr lang="en-US" sz="2800" b="1" dirty="0" smtClean="0"/>
          </a:p>
          <a:p>
            <a:pPr algn="just">
              <a:lnSpc>
                <a:spcPct val="150000"/>
              </a:lnSpc>
              <a:buNone/>
            </a:pPr>
            <a:r>
              <a:rPr lang="en-US" sz="2800" b="1" dirty="0" smtClean="0">
                <a:solidFill>
                  <a:srgbClr val="0070C0"/>
                </a:solidFill>
              </a:rPr>
              <a:t>CLASS </a:t>
            </a:r>
            <a:r>
              <a:rPr lang="en-US" sz="2800" b="1" dirty="0">
                <a:solidFill>
                  <a:srgbClr val="0070C0"/>
                </a:solidFill>
              </a:rPr>
              <a:t>V </a:t>
            </a:r>
            <a:endParaRPr lang="en-US" sz="2800" b="1" dirty="0" smtClean="0">
              <a:solidFill>
                <a:srgbClr val="0070C0"/>
              </a:solidFill>
            </a:endParaRPr>
          </a:p>
          <a:p>
            <a:pPr algn="just">
              <a:lnSpc>
                <a:spcPct val="150000"/>
              </a:lnSpc>
              <a:buNone/>
            </a:pPr>
            <a:r>
              <a:rPr lang="en-US" sz="2800" dirty="0" smtClean="0"/>
              <a:t>(</a:t>
            </a:r>
            <a:r>
              <a:rPr lang="en-US" sz="2800" dirty="0"/>
              <a:t>USED IN ARRHYTHMIAS BUT NOT </a:t>
            </a:r>
            <a:r>
              <a:rPr lang="en-US" sz="2800" dirty="0" smtClean="0"/>
              <a:t>ANTIARRHYTHMIC)</a:t>
            </a:r>
            <a:endParaRPr lang="en-US" sz="2800" b="1" dirty="0"/>
          </a:p>
          <a:p>
            <a:pPr algn="just">
              <a:lnSpc>
                <a:spcPct val="150000"/>
              </a:lnSpc>
              <a:buNone/>
            </a:pPr>
            <a:r>
              <a:rPr lang="en-US" sz="2800" dirty="0" smtClean="0"/>
              <a:t>DIGITALIS GLYCOSIDES; </a:t>
            </a:r>
            <a:r>
              <a:rPr lang="en-US" sz="2800" dirty="0"/>
              <a:t>e.g. DIGOXIN &amp; ADENOSINE</a:t>
            </a:r>
          </a:p>
        </p:txBody>
      </p:sp>
    </p:spTree>
    <p:extLst>
      <p:ext uri="{BB962C8B-B14F-4D97-AF65-F5344CB8AC3E}">
        <p14:creationId xmlns:p14="http://schemas.microsoft.com/office/powerpoint/2010/main" val="848845074"/>
      </p:ext>
    </p:extLst>
  </p:cSld>
  <p:clrMapOvr>
    <a:masterClrMapping/>
  </p:clrMapOvr>
</p:sld>
</file>

<file path=ppt/slides/slide1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609600"/>
            <a:ext cx="8229600" cy="5105400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en-US" sz="2400" b="1" dirty="0" smtClean="0"/>
              <a:t> </a:t>
            </a:r>
            <a:r>
              <a:rPr lang="en-US" sz="2800" b="1" dirty="0" smtClean="0"/>
              <a:t>DIGOXIN</a:t>
            </a:r>
          </a:p>
          <a:p>
            <a:pPr algn="just">
              <a:lnSpc>
                <a:spcPct val="150000"/>
              </a:lnSpc>
              <a:buNone/>
            </a:pPr>
            <a:r>
              <a:rPr lang="en-US" sz="2800" dirty="0" smtClean="0">
                <a:solidFill>
                  <a:srgbClr val="0070C0"/>
                </a:solidFill>
              </a:rPr>
              <a:t>ACTS </a:t>
            </a:r>
            <a:r>
              <a:rPr lang="en-US" sz="2800" dirty="0">
                <a:solidFill>
                  <a:srgbClr val="0070C0"/>
                </a:solidFill>
              </a:rPr>
              <a:t>BY PROLONGING THE EFFECTIVE </a:t>
            </a:r>
            <a:r>
              <a:rPr lang="en-US" sz="2800" dirty="0" smtClean="0">
                <a:solidFill>
                  <a:srgbClr val="0070C0"/>
                </a:solidFill>
              </a:rPr>
              <a:t>REFRACTORY PERIOD  </a:t>
            </a:r>
            <a:r>
              <a:rPr lang="en-US" sz="2800" dirty="0">
                <a:solidFill>
                  <a:srgbClr val="0070C0"/>
                </a:solidFill>
              </a:rPr>
              <a:t>&amp; DIMINISHING CONDUCTION </a:t>
            </a:r>
            <a:r>
              <a:rPr lang="en-US" sz="2800" dirty="0" smtClean="0">
                <a:solidFill>
                  <a:srgbClr val="0070C0"/>
                </a:solidFill>
              </a:rPr>
              <a:t>VELOCITY IN PURKINJE FIBERS</a:t>
            </a:r>
          </a:p>
          <a:p>
            <a:pPr algn="just">
              <a:lnSpc>
                <a:spcPct val="150000"/>
              </a:lnSpc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ATRIAL FLUTTER &amp; FIBRILLATION</a:t>
            </a:r>
          </a:p>
          <a:p>
            <a:pPr algn="just">
              <a:lnSpc>
                <a:spcPct val="150000"/>
              </a:lnSpc>
              <a:buNone/>
            </a:pPr>
            <a:r>
              <a:rPr lang="en-US" sz="2800" dirty="0" smtClean="0">
                <a:solidFill>
                  <a:srgbClr val="C00000"/>
                </a:solidFill>
              </a:rPr>
              <a:t>C/I </a:t>
            </a:r>
            <a:r>
              <a:rPr lang="en-US" sz="2800" dirty="0">
                <a:solidFill>
                  <a:srgbClr val="C00000"/>
                </a:solidFill>
              </a:rPr>
              <a:t>VENTRICULAR TACHYCARDIA &amp; </a:t>
            </a:r>
            <a:r>
              <a:rPr lang="en-US" sz="2800" dirty="0" smtClean="0">
                <a:solidFill>
                  <a:srgbClr val="C00000"/>
                </a:solidFill>
              </a:rPr>
              <a:t>FIBRILLATION</a:t>
            </a:r>
          </a:p>
          <a:p>
            <a:pPr algn="just">
              <a:lnSpc>
                <a:spcPct val="150000"/>
              </a:lnSpc>
              <a:buNone/>
            </a:pPr>
            <a:r>
              <a:rPr lang="en-US" sz="2800" dirty="0"/>
              <a:t>	</a:t>
            </a:r>
            <a:r>
              <a:rPr lang="en-US" sz="2800" dirty="0">
                <a:solidFill>
                  <a:srgbClr val="00B050"/>
                </a:solidFill>
              </a:rPr>
              <a:t>LIDOCAINE OR </a:t>
            </a:r>
            <a:r>
              <a:rPr lang="en-US" sz="2800" dirty="0" smtClean="0">
                <a:solidFill>
                  <a:srgbClr val="00B050"/>
                </a:solidFill>
              </a:rPr>
              <a:t>PHENYTOIN</a:t>
            </a:r>
            <a:endParaRPr lang="en-US" sz="2800" dirty="0"/>
          </a:p>
        </p:txBody>
      </p:sp>
      <p:cxnSp>
        <p:nvCxnSpPr>
          <p:cNvPr id="7" name="Elbow Connector 6"/>
          <p:cNvCxnSpPr/>
          <p:nvPr/>
        </p:nvCxnSpPr>
        <p:spPr>
          <a:xfrm rot="5400000" flipH="1" flipV="1">
            <a:off x="4953000" y="4724400"/>
            <a:ext cx="457200" cy="457200"/>
          </a:xfrm>
          <a:prstGeom prst="bentConnector3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3670611"/>
      </p:ext>
    </p:extLst>
  </p:cSld>
  <p:clrMapOvr>
    <a:masterClrMapping/>
  </p:clrMapOvr>
</p:sld>
</file>

<file path=ppt/slides/slide1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52400" y="152400"/>
            <a:ext cx="8839200" cy="6400800"/>
          </a:xfrm>
        </p:spPr>
        <p:txBody>
          <a:bodyPr>
            <a:no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sz="2800" b="1" dirty="0" smtClean="0"/>
              <a:t>ADENOSINE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>
                <a:solidFill>
                  <a:srgbClr val="0070C0"/>
                </a:solidFill>
              </a:rPr>
              <a:t>NATURALLY </a:t>
            </a:r>
            <a:r>
              <a:rPr lang="en-US" sz="2800" dirty="0">
                <a:solidFill>
                  <a:srgbClr val="0070C0"/>
                </a:solidFill>
              </a:rPr>
              <a:t>OCCURING </a:t>
            </a:r>
            <a:r>
              <a:rPr lang="en-US" sz="2800" dirty="0" smtClean="0">
                <a:solidFill>
                  <a:srgbClr val="0070C0"/>
                </a:solidFill>
              </a:rPr>
              <a:t>NUCLEOSIDE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>
                <a:solidFill>
                  <a:srgbClr val="0070C0"/>
                </a:solidFill>
              </a:rPr>
              <a:t>AT </a:t>
            </a:r>
            <a:r>
              <a:rPr lang="en-US" sz="2800" dirty="0">
                <a:solidFill>
                  <a:srgbClr val="0070C0"/>
                </a:solidFill>
              </a:rPr>
              <a:t>HIGH DOSES, </a:t>
            </a:r>
            <a:r>
              <a:rPr lang="en-US" sz="2800" dirty="0" smtClean="0">
                <a:solidFill>
                  <a:srgbClr val="0070C0"/>
                </a:solidFill>
              </a:rPr>
              <a:t>DECREASES </a:t>
            </a:r>
            <a:r>
              <a:rPr lang="en-US" sz="2800" dirty="0">
                <a:solidFill>
                  <a:srgbClr val="0070C0"/>
                </a:solidFill>
              </a:rPr>
              <a:t>CONDUCTION VELOCITY, PROLONGS REFRACTORY PERIOD </a:t>
            </a:r>
            <a:r>
              <a:rPr lang="en-US" sz="2800" dirty="0" smtClean="0">
                <a:solidFill>
                  <a:srgbClr val="0070C0"/>
                </a:solidFill>
              </a:rPr>
              <a:t>&amp; AUTOMATICITY </a:t>
            </a:r>
            <a:r>
              <a:rPr lang="en-US" sz="2800" dirty="0">
                <a:solidFill>
                  <a:srgbClr val="0070C0"/>
                </a:solidFill>
              </a:rPr>
              <a:t>IN AV </a:t>
            </a:r>
            <a:r>
              <a:rPr lang="en-US" sz="2800" dirty="0" smtClean="0">
                <a:solidFill>
                  <a:srgbClr val="0070C0"/>
                </a:solidFill>
              </a:rPr>
              <a:t>NODE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ACUTE </a:t>
            </a:r>
            <a:r>
              <a:rPr lang="en-US" sz="2800" dirty="0">
                <a:solidFill>
                  <a:srgbClr val="00B050"/>
                </a:solidFill>
              </a:rPr>
              <a:t>SUPRAVENTRICULAR </a:t>
            </a:r>
            <a:r>
              <a:rPr lang="en-US" sz="2800" dirty="0" smtClean="0">
                <a:solidFill>
                  <a:srgbClr val="00B050"/>
                </a:solidFill>
              </a:rPr>
              <a:t>TACHYCARDIA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			I.V</a:t>
            </a:r>
            <a:r>
              <a:rPr lang="en-US" sz="2800" dirty="0"/>
              <a:t>. ADENOSINE – DRUG OF </a:t>
            </a:r>
            <a:r>
              <a:rPr lang="en-US" sz="2800" dirty="0" smtClean="0"/>
              <a:t>CHOICE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HAS </a:t>
            </a:r>
            <a:r>
              <a:rPr lang="en-US" sz="2800" dirty="0">
                <a:solidFill>
                  <a:srgbClr val="FF0000"/>
                </a:solidFill>
              </a:rPr>
              <a:t>LOW </a:t>
            </a:r>
            <a:r>
              <a:rPr lang="en-US" sz="2800" dirty="0" smtClean="0">
                <a:solidFill>
                  <a:srgbClr val="FF0000"/>
                </a:solidFill>
              </a:rPr>
              <a:t>TOXICITY; FLUSHING</a:t>
            </a:r>
            <a:r>
              <a:rPr lang="en-US" sz="2800" dirty="0">
                <a:solidFill>
                  <a:srgbClr val="FF0000"/>
                </a:solidFill>
              </a:rPr>
              <a:t>, CHEST PAIN, </a:t>
            </a:r>
            <a:r>
              <a:rPr lang="en-US" sz="2800" dirty="0" smtClean="0">
                <a:solidFill>
                  <a:srgbClr val="FF0000"/>
                </a:solidFill>
              </a:rPr>
              <a:t>HYPOTENSION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 </a:t>
            </a:r>
            <a:r>
              <a:rPr lang="en-US" sz="2800" dirty="0">
                <a:solidFill>
                  <a:srgbClr val="0070C0"/>
                </a:solidFill>
              </a:rPr>
              <a:t>SHORT DURATION ≈ 15 SEC	</a:t>
            </a:r>
            <a:r>
              <a:rPr lang="en-US" sz="28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766371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09600"/>
            <a:ext cx="8686800" cy="4525963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FontTx/>
              <a:buChar char="-"/>
            </a:pPr>
            <a:r>
              <a:rPr lang="en-US" sz="2800" b="1" dirty="0" smtClean="0"/>
              <a:t>DRUGS </a:t>
            </a:r>
            <a:r>
              <a:rPr lang="en-US" sz="2800" b="1" dirty="0"/>
              <a:t>ACTING ON AUTONOMIC NERVOUS </a:t>
            </a:r>
            <a:r>
              <a:rPr lang="en-US" sz="2800" b="1" dirty="0" smtClean="0"/>
              <a:t>SYSTEM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b="1" dirty="0" smtClean="0">
                <a:solidFill>
                  <a:srgbClr val="00B050"/>
                </a:solidFill>
              </a:rPr>
              <a:t>CENTRALLY </a:t>
            </a:r>
            <a:r>
              <a:rPr lang="en-US" sz="2800" b="1" dirty="0">
                <a:solidFill>
                  <a:srgbClr val="00B050"/>
                </a:solidFill>
              </a:rPr>
              <a:t>ACTING </a:t>
            </a:r>
            <a:r>
              <a:rPr lang="en-US" sz="2800" b="1" dirty="0" smtClean="0">
                <a:solidFill>
                  <a:srgbClr val="00B050"/>
                </a:solidFill>
              </a:rPr>
              <a:t>ADRENERGICS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CLONIDINE</a:t>
            </a:r>
            <a:r>
              <a:rPr lang="en-US" sz="2800" dirty="0"/>
              <a:t>, METHYLDOPA, GUANFACINE, </a:t>
            </a:r>
            <a:r>
              <a:rPr lang="en-US" sz="2800" dirty="0" smtClean="0"/>
              <a:t>GUANABENZ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b="1" dirty="0" smtClean="0">
                <a:solidFill>
                  <a:srgbClr val="00B050"/>
                </a:solidFill>
              </a:rPr>
              <a:t>GANGLION BLOCKERS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TRIMETAPHAN</a:t>
            </a:r>
            <a:r>
              <a:rPr lang="en-US" sz="2800" dirty="0"/>
              <a:t>, MECAMYLAMINE, PENTOLINIUM, HEXAMETHONIUM, </a:t>
            </a:r>
            <a:r>
              <a:rPr lang="en-US" sz="2800" dirty="0" smtClean="0"/>
              <a:t>PEMPIDINE</a:t>
            </a:r>
            <a:endParaRPr lang="en-US" sz="2800" dirty="0"/>
          </a:p>
        </p:txBody>
      </p:sp>
    </p:spTree>
  </p:cSld>
  <p:clrMapOvr>
    <a:masterClrMapping/>
  </p:clrMapOvr>
</p:sld>
</file>

<file path=ppt/slides/slide1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20782"/>
            <a:ext cx="3505200" cy="674673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0" y="6172200"/>
            <a:ext cx="371475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969648"/>
      </p:ext>
    </p:extLst>
  </p:cSld>
  <p:clrMapOvr>
    <a:masterClrMapping/>
  </p:clrMapOvr>
</p:sld>
</file>

<file path=ppt/slides/slide1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200"/>
            <a:ext cx="9144000" cy="647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419548"/>
      </p:ext>
    </p:extLst>
  </p:cSld>
  <p:clrMapOvr>
    <a:masterClrMapping/>
  </p:clrMapOvr>
</p:sld>
</file>

<file path=ppt/slides/slide1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4400"/>
            <a:ext cx="9019591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4159013"/>
      </p:ext>
    </p:extLst>
  </p:cSld>
  <p:clrMapOvr>
    <a:masterClrMapping/>
  </p:clrMapOvr>
</p:sld>
</file>

<file path=ppt/slides/slide1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270" y="533400"/>
            <a:ext cx="8871459" cy="579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987967"/>
      </p:ext>
    </p:extLst>
  </p:cSld>
  <p:clrMapOvr>
    <a:masterClrMapping/>
  </p:clrMapOvr>
</p:sld>
</file>

<file path=ppt/slides/slide1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682" y="567326"/>
            <a:ext cx="7629147" cy="499527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5943600"/>
            <a:ext cx="7801429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374534"/>
      </p:ext>
    </p:extLst>
  </p:cSld>
  <p:clrMapOvr>
    <a:masterClrMapping/>
  </p:clrMapOvr>
</p:sld>
</file>

<file path=ppt/slides/slide1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609600"/>
            <a:ext cx="8860837" cy="4953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3532" y="5943600"/>
            <a:ext cx="7438571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233738"/>
      </p:ext>
    </p:extLst>
  </p:cSld>
  <p:clrMapOvr>
    <a:masterClrMapping/>
  </p:clrMapOvr>
</p:sld>
</file>

<file path=ppt/slides/slide1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52400" y="152400"/>
            <a:ext cx="8839200" cy="65532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b="1" dirty="0" smtClean="0">
                <a:solidFill>
                  <a:srgbClr val="0070C0"/>
                </a:solidFill>
              </a:rPr>
              <a:t>CLASS I ANTIARRHYTHMIC DRUG</a:t>
            </a:r>
          </a:p>
          <a:p>
            <a:pPr marL="0" indent="0" algn="just">
              <a:buNone/>
            </a:pPr>
            <a:r>
              <a:rPr lang="en-US" sz="2800" dirty="0" smtClean="0"/>
              <a:t>ACT. BY </a:t>
            </a:r>
            <a:r>
              <a:rPr lang="en-US" sz="2800" dirty="0"/>
              <a:t>BLOCKING </a:t>
            </a:r>
            <a:r>
              <a:rPr lang="en-US" sz="2800" dirty="0" smtClean="0"/>
              <a:t>VOLTAGE-SENSITIVE Na+ CHANNELS</a:t>
            </a:r>
            <a:endParaRPr lang="en-US" sz="2800" dirty="0"/>
          </a:p>
          <a:p>
            <a:pPr marL="0" indent="0" algn="just">
              <a:buNone/>
            </a:pPr>
            <a:r>
              <a:rPr lang="en-US" sz="2800" dirty="0"/>
              <a:t>THE MOST WIDELY USED ANTIARRHYTHMIC AGENTS</a:t>
            </a:r>
          </a:p>
          <a:p>
            <a:pPr marL="0" indent="0" algn="just">
              <a:buNone/>
            </a:pPr>
            <a:r>
              <a:rPr lang="en-US" sz="2800" b="1" dirty="0"/>
              <a:t>MOA</a:t>
            </a:r>
          </a:p>
          <a:p>
            <a:pPr algn="just"/>
            <a:r>
              <a:rPr lang="en-US" sz="2800" dirty="0" smtClean="0"/>
              <a:t>↓ </a:t>
            </a:r>
            <a:r>
              <a:rPr lang="en-US" sz="2800" dirty="0"/>
              <a:t>IN INFLOW </a:t>
            </a:r>
            <a:r>
              <a:rPr lang="en-US" sz="2800" dirty="0" smtClean="0"/>
              <a:t>OF </a:t>
            </a:r>
            <a:r>
              <a:rPr lang="en-US" sz="2800" dirty="0"/>
              <a:t>SODIUM </a:t>
            </a:r>
            <a:r>
              <a:rPr lang="en-US" sz="2800" dirty="0" smtClean="0"/>
              <a:t>DURING PHASE 0 </a:t>
            </a:r>
            <a:r>
              <a:rPr lang="en-US" sz="2800" dirty="0"/>
              <a:t>WHICH SLOWS THE RATE OF RISE OR DEPOLARIZATION</a:t>
            </a:r>
          </a:p>
          <a:p>
            <a:pPr algn="just"/>
            <a:r>
              <a:rPr lang="en-US" sz="2800" dirty="0"/>
              <a:t>↓ IN EXCITABILITY AND CONDUCTION VELOCITY</a:t>
            </a:r>
          </a:p>
          <a:p>
            <a:pPr algn="just"/>
            <a:r>
              <a:rPr lang="en-US" sz="2800" dirty="0" smtClean="0"/>
              <a:t>PROLONGATION </a:t>
            </a:r>
            <a:r>
              <a:rPr lang="en-US" sz="2800" dirty="0"/>
              <a:t>OF EFFECTIVE REFRACTORY PERIOD</a:t>
            </a:r>
          </a:p>
          <a:p>
            <a:pPr algn="just"/>
            <a:r>
              <a:rPr lang="en-US" sz="2800" dirty="0"/>
              <a:t>↓ </a:t>
            </a:r>
            <a:r>
              <a:rPr lang="en-US" sz="2800" dirty="0" smtClean="0"/>
              <a:t>IN </a:t>
            </a:r>
            <a:r>
              <a:rPr lang="en-US" sz="2800" dirty="0"/>
              <a:t>SLOPE OF </a:t>
            </a:r>
            <a:r>
              <a:rPr lang="en-US" sz="2800" dirty="0" smtClean="0"/>
              <a:t>PHASE 4 SPONTANEOUS </a:t>
            </a:r>
            <a:r>
              <a:rPr lang="en-US" sz="2800" dirty="0"/>
              <a:t>DEPOLARIZATION (AUTOMATICITY)</a:t>
            </a:r>
          </a:p>
          <a:p>
            <a:pPr marL="0" indent="0" algn="just">
              <a:buNone/>
            </a:pPr>
            <a:r>
              <a:rPr lang="en-US" sz="2800" dirty="0" smtClean="0"/>
              <a:t>AT </a:t>
            </a:r>
            <a:r>
              <a:rPr lang="en-US" sz="2800" dirty="0"/>
              <a:t>THERAPEUTIC DOSES, HAVE LITTLE EFFECT </a:t>
            </a:r>
            <a:r>
              <a:rPr lang="en-US" sz="2800" dirty="0" smtClean="0"/>
              <a:t>ON THE RESTING, FULLY </a:t>
            </a:r>
            <a:r>
              <a:rPr lang="en-US" sz="2800" dirty="0"/>
              <a:t>POLARIZED </a:t>
            </a:r>
            <a:r>
              <a:rPr lang="en-US" sz="2800" dirty="0" smtClean="0"/>
              <a:t>MEMBRANE; i.e. USE- DEPENDENCE </a:t>
            </a:r>
            <a:r>
              <a:rPr lang="en-US" sz="2800" dirty="0"/>
              <a:t>OR </a:t>
            </a:r>
            <a:r>
              <a:rPr lang="en-US" sz="2800" dirty="0" smtClean="0"/>
              <a:t>STATE-DEPENDENCE</a:t>
            </a:r>
            <a:endParaRPr lang="en-US" sz="2800" dirty="0"/>
          </a:p>
          <a:p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143889020"/>
      </p:ext>
    </p:extLst>
  </p:cSld>
  <p:clrMapOvr>
    <a:masterClrMapping/>
  </p:clrMapOvr>
</p:sld>
</file>

<file path=ppt/slides/slide1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47234"/>
            <a:ext cx="3896497" cy="503652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175592"/>
            <a:ext cx="3657600" cy="636104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0600" y="5486400"/>
            <a:ext cx="3286897" cy="1106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067157"/>
      </p:ext>
    </p:extLst>
  </p:cSld>
  <p:clrMapOvr>
    <a:masterClrMapping/>
  </p:clrMapOvr>
</p:sld>
</file>

<file path=ppt/slides/slide1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13788"/>
            <a:ext cx="3200400" cy="440593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800" y="78348"/>
            <a:ext cx="3657600" cy="666205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5236" y="4800600"/>
            <a:ext cx="3278841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184876"/>
      </p:ext>
    </p:extLst>
  </p:cSld>
  <p:clrMapOvr>
    <a:masterClrMapping/>
  </p:clrMapOvr>
</p:sld>
</file>

<file path=ppt/slides/slide1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83016"/>
            <a:ext cx="3352800" cy="435564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111626"/>
            <a:ext cx="3733800" cy="659965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0600" y="4876800"/>
            <a:ext cx="3377878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3658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ANTIHYPERTENSIVES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HYPERTENSIVE &amp;</a:t>
            </a:r>
          </a:p>
          <a:p>
            <a:r>
              <a:rPr lang="en-US" dirty="0" smtClean="0"/>
              <a:t>NORMOTENSIVE CONDITIONS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HYPERTENSION</a:t>
            </a:r>
          </a:p>
          <a:p>
            <a:pPr marL="0" indent="0">
              <a:buNone/>
            </a:pPr>
            <a:r>
              <a:rPr lang="en-US" dirty="0" smtClean="0"/>
              <a:t>DIFFICULT TO DEFINE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"/>
            <a:ext cx="8229600" cy="66294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800" b="1" dirty="0" smtClean="0">
                <a:solidFill>
                  <a:srgbClr val="00B050"/>
                </a:solidFill>
              </a:rPr>
              <a:t>ADRENERGIC </a:t>
            </a:r>
            <a:r>
              <a:rPr lang="en-US" sz="2800" b="1" dirty="0">
                <a:solidFill>
                  <a:srgbClr val="00B050"/>
                </a:solidFill>
              </a:rPr>
              <a:t>NEURON </a:t>
            </a:r>
            <a:r>
              <a:rPr lang="en-US" sz="2800" b="1" dirty="0" smtClean="0">
                <a:solidFill>
                  <a:srgbClr val="00B050"/>
                </a:solidFill>
              </a:rPr>
              <a:t>BLOCKERS</a:t>
            </a:r>
          </a:p>
          <a:p>
            <a:pPr marL="0" indent="0" algn="just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DRUGS </a:t>
            </a:r>
            <a:r>
              <a:rPr lang="en-US" sz="2800" b="1" dirty="0">
                <a:solidFill>
                  <a:srgbClr val="FF0000"/>
                </a:solidFill>
              </a:rPr>
              <a:t>THAT INH. STORAGE OF </a:t>
            </a:r>
            <a:r>
              <a:rPr lang="en-US" sz="2800" b="1" dirty="0" smtClean="0">
                <a:solidFill>
                  <a:srgbClr val="FF0000"/>
                </a:solidFill>
              </a:rPr>
              <a:t>CATECHOLAMINES</a:t>
            </a:r>
          </a:p>
          <a:p>
            <a:pPr marL="0" indent="0" algn="just">
              <a:buNone/>
            </a:pPr>
            <a:r>
              <a:rPr lang="en-US" sz="2800" dirty="0" smtClean="0"/>
              <a:t>RESERPINE</a:t>
            </a:r>
            <a:r>
              <a:rPr lang="en-US" sz="2800" dirty="0"/>
              <a:t>, DESERPIDINE, </a:t>
            </a:r>
            <a:r>
              <a:rPr lang="en-US" sz="2800" dirty="0" smtClean="0"/>
              <a:t>RESCINNAMINE, SYROSINGOPINE </a:t>
            </a:r>
          </a:p>
          <a:p>
            <a:pPr marL="0" indent="0" algn="just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DRUGS </a:t>
            </a:r>
            <a:r>
              <a:rPr lang="en-US" sz="2800" b="1" dirty="0">
                <a:solidFill>
                  <a:srgbClr val="FF0000"/>
                </a:solidFill>
              </a:rPr>
              <a:t>THAT INTERFERE WITH SYNTHESIS OF </a:t>
            </a:r>
            <a:r>
              <a:rPr lang="en-US" sz="2800" b="1" dirty="0" smtClean="0">
                <a:solidFill>
                  <a:srgbClr val="FF0000"/>
                </a:solidFill>
              </a:rPr>
              <a:t>NE</a:t>
            </a:r>
          </a:p>
          <a:p>
            <a:pPr marL="0" indent="0" algn="just">
              <a:buNone/>
            </a:pPr>
            <a:r>
              <a:rPr lang="en-US" sz="2800" dirty="0" smtClean="0"/>
              <a:t>METYROSINE                        </a:t>
            </a:r>
          </a:p>
          <a:p>
            <a:pPr marL="0" indent="0" algn="just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DRUGS </a:t>
            </a:r>
            <a:r>
              <a:rPr lang="en-US" sz="2800" b="1" dirty="0">
                <a:solidFill>
                  <a:srgbClr val="FF0000"/>
                </a:solidFill>
              </a:rPr>
              <a:t>THAT INTERFERE WITH RELEASE OF CATECHOLAMINES </a:t>
            </a:r>
            <a:r>
              <a:rPr lang="en-US" sz="2800" dirty="0">
                <a:solidFill>
                  <a:srgbClr val="FF0000"/>
                </a:solidFill>
              </a:rPr>
              <a:t>     </a:t>
            </a:r>
            <a:endParaRPr lang="en-US" sz="2800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en-US" sz="2800" dirty="0" smtClean="0"/>
              <a:t>GUANETHIDINE</a:t>
            </a:r>
            <a:r>
              <a:rPr lang="en-US" sz="2800" dirty="0"/>
              <a:t>, BETHANIDINE, GUANADREL, DEBRISOQUIN, </a:t>
            </a:r>
            <a:r>
              <a:rPr lang="en-US" sz="2800" dirty="0" smtClean="0"/>
              <a:t>BRETYBIUM</a:t>
            </a:r>
          </a:p>
          <a:p>
            <a:pPr marL="0" indent="0" algn="just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MAO INHIBITORS</a:t>
            </a:r>
          </a:p>
          <a:p>
            <a:pPr marL="0" indent="0" algn="just">
              <a:buNone/>
            </a:pPr>
            <a:r>
              <a:rPr lang="en-US" sz="2800" dirty="0" smtClean="0"/>
              <a:t>PARGYLINE (→ SYN</a:t>
            </a:r>
            <a:r>
              <a:rPr lang="en-US" sz="2800" dirty="0"/>
              <a:t>. OF FALSE NT) </a:t>
            </a:r>
          </a:p>
        </p:txBody>
      </p:sp>
    </p:spTree>
    <p:extLst>
      <p:ext uri="{BB962C8B-B14F-4D97-AF65-F5344CB8AC3E}">
        <p14:creationId xmlns:p14="http://schemas.microsoft.com/office/powerpoint/2010/main" val="3041924172"/>
      </p:ext>
    </p:extLst>
  </p:cSld>
  <p:clrMapOvr>
    <a:masterClrMapping/>
  </p:clrMapOvr>
</p:sld>
</file>

<file path=ppt/slides/slide2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28600" y="152400"/>
            <a:ext cx="8686800" cy="65532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800" b="1" dirty="0" smtClean="0">
                <a:solidFill>
                  <a:srgbClr val="0070C0"/>
                </a:solidFill>
              </a:rPr>
              <a:t>CLASS </a:t>
            </a:r>
            <a:r>
              <a:rPr lang="en-US" sz="2800" b="1" dirty="0">
                <a:solidFill>
                  <a:srgbClr val="0070C0"/>
                </a:solidFill>
              </a:rPr>
              <a:t>IA DRUGS</a:t>
            </a:r>
          </a:p>
          <a:p>
            <a:pPr marL="0" indent="0">
              <a:buNone/>
            </a:pPr>
            <a:r>
              <a:rPr lang="en-US" sz="2800" dirty="0" smtClean="0"/>
              <a:t>PROLONG </a:t>
            </a:r>
            <a:r>
              <a:rPr lang="en-US" sz="2800" dirty="0"/>
              <a:t>REFRACTORY PERIOD AND </a:t>
            </a:r>
            <a:r>
              <a:rPr lang="en-US" sz="2800" dirty="0" smtClean="0"/>
              <a:t>MODERATE DEPRESSION </a:t>
            </a:r>
            <a:r>
              <a:rPr lang="en-US" sz="2800" dirty="0"/>
              <a:t>OF CONDUCTION 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SUPRAVENTRICULAR </a:t>
            </a:r>
            <a:r>
              <a:rPr lang="en-US" sz="2800" dirty="0">
                <a:solidFill>
                  <a:srgbClr val="00B050"/>
                </a:solidFill>
              </a:rPr>
              <a:t>AND VENTRICULAR </a:t>
            </a:r>
            <a:r>
              <a:rPr lang="en-US" sz="2800" dirty="0" smtClean="0">
                <a:solidFill>
                  <a:srgbClr val="00B050"/>
                </a:solidFill>
              </a:rPr>
              <a:t>ARRHYTHMIAS</a:t>
            </a:r>
            <a:endParaRPr lang="en-US" sz="2800" dirty="0">
              <a:solidFill>
                <a:srgbClr val="00B050"/>
              </a:solidFill>
            </a:endParaRPr>
          </a:p>
          <a:p>
            <a:pPr algn="ctr">
              <a:buNone/>
            </a:pPr>
            <a:endParaRPr lang="en-US" sz="1200" b="1" dirty="0" smtClean="0">
              <a:solidFill>
                <a:srgbClr val="0070C0"/>
              </a:solidFill>
            </a:endParaRPr>
          </a:p>
          <a:p>
            <a:pPr algn="ctr">
              <a:buNone/>
            </a:pPr>
            <a:r>
              <a:rPr lang="en-US" sz="2800" b="1" dirty="0" smtClean="0">
                <a:solidFill>
                  <a:srgbClr val="0070C0"/>
                </a:solidFill>
              </a:rPr>
              <a:t>CLASS </a:t>
            </a:r>
            <a:r>
              <a:rPr lang="en-US" sz="2800" b="1" dirty="0">
                <a:solidFill>
                  <a:srgbClr val="0070C0"/>
                </a:solidFill>
              </a:rPr>
              <a:t>IB DRUGS</a:t>
            </a:r>
          </a:p>
          <a:p>
            <a:pPr marL="0" indent="0">
              <a:buNone/>
            </a:pPr>
            <a:r>
              <a:rPr lang="en-US" sz="2800" dirty="0" smtClean="0"/>
              <a:t>SHORTEN </a:t>
            </a:r>
            <a:r>
              <a:rPr lang="en-US" sz="2800" dirty="0"/>
              <a:t>REFRACTORY PERIOD AND MINIMAL </a:t>
            </a:r>
            <a:r>
              <a:rPr lang="en-US" sz="2800" dirty="0" smtClean="0"/>
              <a:t>DEPRESSION </a:t>
            </a:r>
            <a:r>
              <a:rPr lang="en-US" sz="2800" dirty="0"/>
              <a:t>OF CONDUCNTION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VENTRICULAR ARRYTHMIAS</a:t>
            </a:r>
          </a:p>
          <a:p>
            <a:pPr algn="ctr">
              <a:buNone/>
            </a:pPr>
            <a:endParaRPr lang="en-US" sz="1200" b="1" dirty="0" smtClean="0">
              <a:solidFill>
                <a:srgbClr val="0070C0"/>
              </a:solidFill>
            </a:endParaRPr>
          </a:p>
          <a:p>
            <a:pPr algn="ctr">
              <a:buNone/>
            </a:pPr>
            <a:r>
              <a:rPr lang="en-US" sz="2800" b="1" dirty="0" smtClean="0">
                <a:solidFill>
                  <a:srgbClr val="0070C0"/>
                </a:solidFill>
              </a:rPr>
              <a:t>CLASS IC DRUGS</a:t>
            </a:r>
          </a:p>
          <a:p>
            <a:pPr marL="0" indent="0">
              <a:buNone/>
            </a:pPr>
            <a:r>
              <a:rPr lang="en-US" sz="2800" dirty="0" smtClean="0"/>
              <a:t>NEGLIGIBLE EFFECT ON REFRACTORY PERIOD AND MARKED DEPRESSION OF CONDUCTION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SUPRAVENTRICULAR AND VENTRICULAR ARRHYTHMIAS</a:t>
            </a:r>
          </a:p>
          <a:p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937418880"/>
      </p:ext>
    </p:extLst>
  </p:cSld>
  <p:clrMapOvr>
    <a:masterClrMapping/>
  </p:clrMapOvr>
</p:sld>
</file>

<file path=ppt/slides/slide2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14400" y="304800"/>
            <a:ext cx="6934200" cy="6172200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QUINIDINE (IA)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ALK. ISOLATED FROM CINCHONA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d-ISOMER OF QUININE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WELL ABS. AFTER ORAL ADM.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≈ 60-80 % BOUND TO PLASMA PROTEINS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MET. IN LIVER,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EXC. IN URINE   </a:t>
            </a:r>
            <a:r>
              <a:rPr lang="en-US" sz="2800" dirty="0"/>
              <a:t>≈ </a:t>
            </a:r>
            <a:r>
              <a:rPr lang="en-US" sz="2800" dirty="0" smtClean="0"/>
              <a:t>20% UNCHANGED</a:t>
            </a:r>
            <a:endParaRPr lang="en-US" sz="2800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t1/2 – 6 </a:t>
            </a:r>
            <a:r>
              <a:rPr lang="en-US" sz="2800" dirty="0" err="1" smtClean="0"/>
              <a:t>hr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562737"/>
      </p:ext>
    </p:extLst>
  </p:cSld>
  <p:clrMapOvr>
    <a:masterClrMapping/>
  </p:clrMapOvr>
</p:sld>
</file>

<file path=ppt/slides/slide2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143000"/>
            <a:ext cx="2857500" cy="2857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5800" y="441960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O- CH3 &amp; O-CH3	C20H24N2O2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1424420"/>
            <a:ext cx="3762375" cy="2562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588764"/>
      </p:ext>
    </p:extLst>
  </p:cSld>
  <p:clrMapOvr>
    <a:masterClrMapping/>
  </p:clrMapOvr>
</p:sld>
</file>

<file path=ppt/slides/slide2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28600" y="685800"/>
            <a:ext cx="8610600" cy="510540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ATRIAL, NODAL </a:t>
            </a:r>
            <a:r>
              <a:rPr lang="en-US" sz="2800" dirty="0">
                <a:solidFill>
                  <a:srgbClr val="00B050"/>
                </a:solidFill>
              </a:rPr>
              <a:t>AND VENTRICULAR TACHYARRYTHMIAS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ATRIAL </a:t>
            </a:r>
            <a:r>
              <a:rPr lang="en-US" sz="2800" dirty="0">
                <a:solidFill>
                  <a:srgbClr val="00B050"/>
                </a:solidFill>
              </a:rPr>
              <a:t>FLUTTER AND FIBRILLATION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SUPRAVENTRICULAR </a:t>
            </a:r>
            <a:r>
              <a:rPr lang="en-US" sz="2800" dirty="0">
                <a:solidFill>
                  <a:srgbClr val="00B050"/>
                </a:solidFill>
              </a:rPr>
              <a:t>AND VENTRICULAR ARRHYTHMIAS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TO </a:t>
            </a:r>
            <a:r>
              <a:rPr lang="en-US" sz="2800" dirty="0">
                <a:solidFill>
                  <a:srgbClr val="00B050"/>
                </a:solidFill>
              </a:rPr>
              <a:t>PREVENT RECURRENCE OF </a:t>
            </a:r>
            <a:r>
              <a:rPr lang="en-US" sz="2800" dirty="0" smtClean="0">
                <a:solidFill>
                  <a:srgbClr val="00B050"/>
                </a:solidFill>
              </a:rPr>
              <a:t>ARRHYTHMIAS; e.g. </a:t>
            </a:r>
            <a:r>
              <a:rPr lang="en-US" sz="2800" dirty="0">
                <a:solidFill>
                  <a:srgbClr val="00B050"/>
                </a:solidFill>
              </a:rPr>
              <a:t>AFTER DIRECT ELECTRIC CARDIOVERSION AND </a:t>
            </a:r>
            <a:r>
              <a:rPr lang="en-US" sz="2800" dirty="0" smtClean="0">
                <a:solidFill>
                  <a:srgbClr val="00B050"/>
                </a:solidFill>
              </a:rPr>
              <a:t>THYROIDECTOMY</a:t>
            </a:r>
            <a:endParaRPr lang="en-US" sz="28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100139"/>
      </p:ext>
    </p:extLst>
  </p:cSld>
  <p:clrMapOvr>
    <a:masterClrMapping/>
  </p:clrMapOvr>
</p:sld>
</file>

<file path=ppt/slides/slide2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28600" y="533400"/>
            <a:ext cx="8686800" cy="54864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800" dirty="0" smtClean="0"/>
              <a:t>DOSE: 0.2- 0.6 </a:t>
            </a:r>
            <a:r>
              <a:rPr lang="en-US" sz="2800" dirty="0"/>
              <a:t>g, 4-6 TIMES DAILY </a:t>
            </a:r>
            <a:r>
              <a:rPr lang="en-US" sz="2800" dirty="0" smtClean="0"/>
              <a:t>P.O.</a:t>
            </a:r>
          </a:p>
          <a:p>
            <a:pPr marL="0" indent="0" algn="just">
              <a:buNone/>
            </a:pPr>
            <a:r>
              <a:rPr lang="en-US" sz="2800" dirty="0" smtClean="0"/>
              <a:t>AS </a:t>
            </a:r>
            <a:r>
              <a:rPr lang="en-US" sz="2800" dirty="0"/>
              <a:t>SULFATE, </a:t>
            </a:r>
            <a:r>
              <a:rPr lang="en-US" sz="2800" dirty="0" smtClean="0"/>
              <a:t>GLUCONATE </a:t>
            </a:r>
            <a:r>
              <a:rPr lang="en-US" sz="2800" dirty="0"/>
              <a:t>OR </a:t>
            </a:r>
            <a:r>
              <a:rPr lang="en-US" sz="2800" dirty="0" smtClean="0"/>
              <a:t>POLYGALACTURONATE SALTS</a:t>
            </a:r>
          </a:p>
          <a:p>
            <a:pPr marL="0" indent="0" algn="just">
              <a:buNone/>
            </a:pPr>
            <a:r>
              <a:rPr lang="en-US" sz="2800" dirty="0" smtClean="0"/>
              <a:t>10 mg/Kg </a:t>
            </a:r>
            <a:r>
              <a:rPr lang="en-US" sz="2800" dirty="0"/>
              <a:t>I.M. OR I.V. AT RATE OF &lt; </a:t>
            </a:r>
            <a:r>
              <a:rPr lang="en-US" sz="2800" dirty="0" smtClean="0"/>
              <a:t>0.5mg/Kg/min</a:t>
            </a:r>
            <a:endParaRPr lang="en-US" sz="2800" dirty="0"/>
          </a:p>
          <a:p>
            <a:pPr marL="0" indent="0" algn="just">
              <a:buNone/>
            </a:pPr>
            <a:endParaRPr lang="en-US" sz="2800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BRADYCARDIA</a:t>
            </a:r>
            <a:r>
              <a:rPr lang="en-US" sz="2800" dirty="0">
                <a:solidFill>
                  <a:srgbClr val="FF0000"/>
                </a:solidFill>
              </a:rPr>
              <a:t>, HEART BLOCK, HYPOTENSION, CARDIAC FAILURE, </a:t>
            </a:r>
            <a:r>
              <a:rPr lang="en-US" sz="2800" dirty="0" smtClean="0">
                <a:solidFill>
                  <a:srgbClr val="FF0000"/>
                </a:solidFill>
              </a:rPr>
              <a:t>SYNCOPE</a:t>
            </a: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CINCHONISM - </a:t>
            </a:r>
            <a:r>
              <a:rPr lang="en-US" sz="2800" dirty="0">
                <a:solidFill>
                  <a:srgbClr val="FF0000"/>
                </a:solidFill>
              </a:rPr>
              <a:t>VERTIGO, TINNITUS, DEAFNESS, BLURRED VISION, HEADACHE, DISORIENTATION, PSYCHOSIS, MENTAL CONFUSION, NAUSEA, VOMITING, DIARRHEA, </a:t>
            </a:r>
            <a:r>
              <a:rPr lang="en-US" sz="2800" dirty="0" smtClean="0">
                <a:solidFill>
                  <a:srgbClr val="FF0000"/>
                </a:solidFill>
              </a:rPr>
              <a:t>SOMETIMES </a:t>
            </a:r>
            <a:r>
              <a:rPr lang="en-US" sz="2800" dirty="0">
                <a:solidFill>
                  <a:srgbClr val="FF0000"/>
                </a:solidFill>
              </a:rPr>
              <a:t>THROMBOCYTOPENIA</a:t>
            </a:r>
            <a:r>
              <a:rPr lang="en-US" sz="2800" dirty="0" smtClean="0">
                <a:solidFill>
                  <a:srgbClr val="FF0000"/>
                </a:solidFill>
              </a:rPr>
              <a:t>, </a:t>
            </a:r>
            <a:r>
              <a:rPr lang="en-US" sz="2800" dirty="0">
                <a:solidFill>
                  <a:srgbClr val="FF0000"/>
                </a:solidFill>
              </a:rPr>
              <a:t>MILD α- BLOCKING &amp; ATROPINE-LIKE </a:t>
            </a:r>
            <a:r>
              <a:rPr lang="en-US" sz="2800" dirty="0" smtClean="0">
                <a:solidFill>
                  <a:srgbClr val="FF0000"/>
                </a:solidFill>
              </a:rPr>
              <a:t>ACTIONS            TACHYCARDIA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4114800" y="5486400"/>
            <a:ext cx="60880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5965097"/>
      </p:ext>
    </p:extLst>
  </p:cSld>
  <p:clrMapOvr>
    <a:masterClrMapping/>
  </p:clrMapOvr>
</p:sld>
</file>

<file path=ppt/slides/slide2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28600" y="914400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C/I PARTIAL OR COMPLETE HEART BLOCK, THIRD TRIMESTER OF PREGNANCY, HISTORY OF EMBOLISM, CARDIAC DAMAGE DUE TO ACTIVE RHEUMATIC FEVER &amp; BACTERIAL ENDOCARDITIS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D/I ENZ. INDUCERS, ENZ. INH.</a:t>
            </a:r>
          </a:p>
        </p:txBody>
      </p:sp>
    </p:spTree>
    <p:extLst>
      <p:ext uri="{BB962C8B-B14F-4D97-AF65-F5344CB8AC3E}">
        <p14:creationId xmlns:p14="http://schemas.microsoft.com/office/powerpoint/2010/main" val="2035410292"/>
      </p:ext>
    </p:extLst>
  </p:cSld>
  <p:clrMapOvr>
    <a:masterClrMapping/>
  </p:clrMapOvr>
</p:sld>
</file>

<file path=ppt/slides/slide2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28600" y="152400"/>
            <a:ext cx="8763000" cy="655320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sz="2800" b="1" dirty="0">
                <a:solidFill>
                  <a:srgbClr val="FF0000"/>
                </a:solidFill>
              </a:rPr>
              <a:t>PROCAINAMIDE  (PRONESTYL) (IA) </a:t>
            </a:r>
            <a:endParaRPr lang="en-US" sz="2800" b="1" dirty="0" smtClean="0">
              <a:solidFill>
                <a:srgbClr val="FF0000"/>
              </a:solidFill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AMIDE </a:t>
            </a:r>
            <a:r>
              <a:rPr lang="en-US" sz="2800" dirty="0"/>
              <a:t>OF </a:t>
            </a:r>
            <a:r>
              <a:rPr lang="en-US" sz="2800" dirty="0" smtClean="0"/>
              <a:t>PROCAINE - WEAK </a:t>
            </a:r>
            <a:r>
              <a:rPr lang="en-US" sz="2800" dirty="0"/>
              <a:t>LOCAL ANESTHETIC </a:t>
            </a:r>
            <a:r>
              <a:rPr lang="en-US" sz="2800" dirty="0" smtClean="0"/>
              <a:t>ACTION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PHARM. ACTIONS - </a:t>
            </a:r>
            <a:r>
              <a:rPr lang="en-US" sz="2800" dirty="0"/>
              <a:t>SIMILAR TO </a:t>
            </a:r>
            <a:r>
              <a:rPr lang="en-US" sz="2800" dirty="0" smtClean="0"/>
              <a:t>QUINIDINE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WELL </a:t>
            </a:r>
            <a:r>
              <a:rPr lang="en-US" sz="2800" dirty="0"/>
              <a:t>ABS. AFTER ORAL ADM. </a:t>
            </a:r>
            <a:endParaRPr lang="en-US" sz="2800" dirty="0" smtClean="0"/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≈ </a:t>
            </a:r>
            <a:r>
              <a:rPr lang="en-US" sz="2800" dirty="0"/>
              <a:t>75% BIOAVAIL</a:t>
            </a:r>
            <a:r>
              <a:rPr lang="en-US" sz="2800" dirty="0" smtClean="0"/>
              <a:t>., 		CAN </a:t>
            </a:r>
            <a:r>
              <a:rPr lang="en-US" sz="2800" dirty="0"/>
              <a:t>BE ADM. I.V. OR I.M. </a:t>
            </a:r>
            <a:endParaRPr lang="en-US" sz="2800" dirty="0" smtClean="0"/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ACETYLATED </a:t>
            </a:r>
            <a:r>
              <a:rPr lang="en-US" sz="2800" dirty="0"/>
              <a:t>(MET.) IN </a:t>
            </a:r>
            <a:r>
              <a:rPr lang="en-US" sz="2800" dirty="0" smtClean="0"/>
              <a:t>LIVER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MET</a:t>
            </a:r>
            <a:r>
              <a:rPr lang="en-US" sz="2800" dirty="0"/>
              <a:t>. N-ACETYL </a:t>
            </a:r>
            <a:r>
              <a:rPr lang="en-US" sz="2800" dirty="0" smtClean="0"/>
              <a:t>PROCAINAMIDE - ALSO </a:t>
            </a:r>
            <a:r>
              <a:rPr lang="en-US" sz="2800" dirty="0"/>
              <a:t>ACTIVE </a:t>
            </a:r>
            <a:r>
              <a:rPr lang="en-US" sz="2800" dirty="0" smtClean="0"/>
              <a:t>(WEAK)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 t1/2 -  ↑ </a:t>
            </a:r>
            <a:r>
              <a:rPr lang="en-US" sz="2800" dirty="0"/>
              <a:t>IN SLOW </a:t>
            </a:r>
            <a:r>
              <a:rPr lang="en-US" sz="2800" dirty="0" smtClean="0"/>
              <a:t>ACETYLATORS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t1/2 - </a:t>
            </a:r>
            <a:r>
              <a:rPr lang="en-US" sz="2800" dirty="0"/>
              <a:t>3-4 hr EXC. IN </a:t>
            </a:r>
            <a:r>
              <a:rPr lang="en-US" sz="2800" dirty="0" smtClean="0"/>
              <a:t>URINE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104081077"/>
      </p:ext>
    </p:extLst>
  </p:cSld>
  <p:clrMapOvr>
    <a:masterClrMapping/>
  </p:clrMapOvr>
</p:sld>
</file>

<file path=ppt/slides/slide2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1000" y="152400"/>
            <a:ext cx="8534400" cy="6553200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VENTRICULAR ARRHYTHMIAS ASS. WITH MI</a:t>
            </a:r>
          </a:p>
          <a:p>
            <a:pPr algn="just">
              <a:lnSpc>
                <a:spcPct val="150000"/>
              </a:lnSpc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DRUG OF SECOND CHOICE (AFTER LIDOCAINE)</a:t>
            </a:r>
          </a:p>
          <a:p>
            <a:pPr algn="just">
              <a:lnSpc>
                <a:spcPct val="150000"/>
              </a:lnSpc>
              <a:buNone/>
            </a:pPr>
            <a:endParaRPr lang="en-US" sz="1200" dirty="0" smtClean="0">
              <a:solidFill>
                <a:srgbClr val="FF0000"/>
              </a:solidFill>
            </a:endParaRPr>
          </a:p>
          <a:p>
            <a:pPr algn="just">
              <a:lnSpc>
                <a:spcPct val="150000"/>
              </a:lnSpc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REVERSIBLE LUPUS ERYTHEMATOSUS-LIKE SYNDROME, </a:t>
            </a:r>
          </a:p>
          <a:p>
            <a:pPr algn="just">
              <a:lnSpc>
                <a:spcPct val="150000"/>
              </a:lnSpc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ASYSTOLE, VENTRICULAR ARRHTHMIAS INDUCTION,</a:t>
            </a:r>
          </a:p>
          <a:p>
            <a:pPr algn="just">
              <a:lnSpc>
                <a:spcPct val="150000"/>
              </a:lnSpc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PLEURITIS, PERICARDITIS, HEPATITIS, </a:t>
            </a:r>
          </a:p>
          <a:p>
            <a:pPr algn="just">
              <a:lnSpc>
                <a:spcPct val="150000"/>
              </a:lnSpc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NAUSEA, DIARRHEA, FEVER, RASH, AGRANULOCYTOSIS,</a:t>
            </a:r>
          </a:p>
          <a:p>
            <a:pPr algn="just">
              <a:lnSpc>
                <a:spcPct val="150000"/>
              </a:lnSpc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DEPRESSION, HALLUCINATION, PSYCHOSIS</a:t>
            </a:r>
          </a:p>
          <a:p>
            <a:pPr algn="just">
              <a:lnSpc>
                <a:spcPct val="150000"/>
              </a:lnSpc>
              <a:buNone/>
            </a:pPr>
            <a:endParaRPr lang="en-US" sz="1200" dirty="0" smtClean="0"/>
          </a:p>
          <a:p>
            <a:pPr algn="just">
              <a:lnSpc>
                <a:spcPct val="150000"/>
              </a:lnSpc>
              <a:buNone/>
            </a:pPr>
            <a:r>
              <a:rPr lang="en-US" sz="2800" dirty="0" smtClean="0"/>
              <a:t>DOSE: </a:t>
            </a:r>
            <a:r>
              <a:rPr lang="en-US" sz="2800" dirty="0"/>
              <a:t>250 mg </a:t>
            </a:r>
            <a:r>
              <a:rPr lang="en-US" sz="2800" dirty="0" err="1" smtClean="0"/>
              <a:t>q.i.d</a:t>
            </a:r>
            <a:r>
              <a:rPr lang="en-US" sz="2800" dirty="0" smtClean="0"/>
              <a:t>. </a:t>
            </a:r>
            <a:r>
              <a:rPr lang="en-US" sz="2800" dirty="0"/>
              <a:t>P.O</a:t>
            </a:r>
            <a:r>
              <a:rPr lang="en-US" sz="2800" dirty="0" smtClean="0"/>
              <a:t>. </a:t>
            </a:r>
            <a:r>
              <a:rPr lang="en-US" sz="2800" dirty="0"/>
              <a:t>OR </a:t>
            </a:r>
            <a:r>
              <a:rPr lang="en-US" sz="2800" dirty="0" smtClean="0"/>
              <a:t>200-1000 mg </a:t>
            </a:r>
            <a:r>
              <a:rPr lang="en-US" sz="2800" dirty="0"/>
              <a:t>SLOW </a:t>
            </a:r>
            <a:r>
              <a:rPr lang="en-US" sz="2800" dirty="0" smtClean="0"/>
              <a:t>I.V.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4221672"/>
      </p:ext>
    </p:extLst>
  </p:cSld>
  <p:clrMapOvr>
    <a:masterClrMapping/>
  </p:clrMapOvr>
</p:sld>
</file>

<file path=ppt/slides/slide2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38545" y="34636"/>
            <a:ext cx="8991600" cy="67056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800" b="1" dirty="0">
                <a:solidFill>
                  <a:srgbClr val="FF0000"/>
                </a:solidFill>
              </a:rPr>
              <a:t>DISOPYRAMIDE (</a:t>
            </a:r>
            <a:r>
              <a:rPr lang="en-US" sz="2800" b="1" dirty="0" smtClean="0">
                <a:solidFill>
                  <a:srgbClr val="FF0000"/>
                </a:solidFill>
              </a:rPr>
              <a:t>RYTHMODAN) (</a:t>
            </a:r>
            <a:r>
              <a:rPr lang="en-US" sz="2800" b="1" dirty="0">
                <a:solidFill>
                  <a:srgbClr val="FF0000"/>
                </a:solidFill>
              </a:rPr>
              <a:t>IA</a:t>
            </a:r>
            <a:r>
              <a:rPr lang="en-US" sz="2800" b="1" dirty="0" smtClean="0">
                <a:solidFill>
                  <a:srgbClr val="FF0000"/>
                </a:solidFill>
              </a:rPr>
              <a:t>)</a:t>
            </a:r>
          </a:p>
          <a:p>
            <a:pPr algn="just">
              <a:buNone/>
            </a:pPr>
            <a:r>
              <a:rPr lang="en-US" sz="2800" dirty="0" smtClean="0"/>
              <a:t>PHARM. ACTIONS-SIMILAR </a:t>
            </a:r>
            <a:r>
              <a:rPr lang="en-US" sz="2800" dirty="0"/>
              <a:t>TO QUINIDINE &amp; </a:t>
            </a:r>
            <a:r>
              <a:rPr lang="en-US" sz="2800" dirty="0" smtClean="0"/>
              <a:t>PROCAINAMIDE     </a:t>
            </a:r>
          </a:p>
          <a:p>
            <a:pPr algn="just">
              <a:buNone/>
            </a:pPr>
            <a:r>
              <a:rPr lang="en-US" sz="2800" dirty="0" smtClean="0"/>
              <a:t>BUT	  -</a:t>
            </a:r>
            <a:r>
              <a:rPr lang="en-US" sz="2800" dirty="0" err="1" smtClean="0"/>
              <a:t>ve</a:t>
            </a:r>
            <a:r>
              <a:rPr lang="en-US" sz="2800" dirty="0" smtClean="0"/>
              <a:t> </a:t>
            </a:r>
            <a:r>
              <a:rPr lang="en-US" sz="2800" dirty="0"/>
              <a:t>INOTROPIC EFFECT </a:t>
            </a:r>
            <a:r>
              <a:rPr lang="en-US" sz="2800" dirty="0" smtClean="0"/>
              <a:t>&amp; </a:t>
            </a:r>
          </a:p>
          <a:p>
            <a:pPr algn="just">
              <a:buNone/>
            </a:pPr>
            <a:r>
              <a:rPr lang="en-US" sz="2800" dirty="0" smtClean="0"/>
              <a:t>			PERIPHERAL VASOCONSTRICTION  </a:t>
            </a:r>
          </a:p>
          <a:p>
            <a:pPr algn="just">
              <a:buNone/>
            </a:pPr>
            <a:r>
              <a:rPr lang="en-US" sz="2800" dirty="0" smtClean="0"/>
              <a:t> ALSO </a:t>
            </a:r>
            <a:r>
              <a:rPr lang="en-US" sz="2800" dirty="0"/>
              <a:t>LOCAL ANESTHETIC ACT</a:t>
            </a:r>
            <a:r>
              <a:rPr lang="en-US" sz="2800" dirty="0" smtClean="0"/>
              <a:t>.</a:t>
            </a:r>
          </a:p>
          <a:p>
            <a:pPr algn="just">
              <a:buNone/>
            </a:pPr>
            <a:r>
              <a:rPr lang="en-US" sz="2800" dirty="0" smtClean="0"/>
              <a:t> </a:t>
            </a:r>
            <a:r>
              <a:rPr lang="en-US" sz="2600" dirty="0" smtClean="0">
                <a:solidFill>
                  <a:srgbClr val="00B050"/>
                </a:solidFill>
              </a:rPr>
              <a:t>VENTRICULAR ARRHYTHMIAS</a:t>
            </a:r>
          </a:p>
          <a:p>
            <a:pPr algn="just">
              <a:buNone/>
            </a:pPr>
            <a:r>
              <a:rPr lang="en-US" sz="2800" dirty="0" smtClean="0"/>
              <a:t>ABS. ORALLY, BIOAVAIL</a:t>
            </a:r>
            <a:r>
              <a:rPr lang="en-US" sz="2800" dirty="0"/>
              <a:t>. ≈ 50</a:t>
            </a:r>
            <a:r>
              <a:rPr lang="en-US" sz="2800" dirty="0" smtClean="0"/>
              <a:t>%, </a:t>
            </a:r>
          </a:p>
          <a:p>
            <a:pPr algn="just">
              <a:buNone/>
            </a:pPr>
            <a:r>
              <a:rPr lang="en-US" sz="2800" dirty="0" smtClean="0"/>
              <a:t>EXTENSIVELY PROTEIN BOUND,  t1/2 </a:t>
            </a:r>
            <a:r>
              <a:rPr lang="en-US" sz="2800" dirty="0"/>
              <a:t>≈ 6-8 </a:t>
            </a:r>
            <a:r>
              <a:rPr lang="en-US" sz="2800" dirty="0" err="1" smtClean="0"/>
              <a:t>hr</a:t>
            </a:r>
            <a:r>
              <a:rPr lang="en-US" sz="2800" dirty="0" smtClean="0"/>
              <a:t>,  </a:t>
            </a:r>
          </a:p>
          <a:p>
            <a:pPr algn="just">
              <a:buNone/>
            </a:pPr>
            <a:r>
              <a:rPr lang="en-US" sz="2800" dirty="0" smtClean="0"/>
              <a:t>EXC</a:t>
            </a:r>
            <a:r>
              <a:rPr lang="en-US" sz="2800" dirty="0"/>
              <a:t>. IN URINE  ≈ 50% AS </a:t>
            </a:r>
            <a:r>
              <a:rPr lang="en-US" sz="2800" dirty="0" smtClean="0"/>
              <a:t>UNCHANGED, </a:t>
            </a:r>
          </a:p>
          <a:p>
            <a:pPr algn="just">
              <a:buNone/>
            </a:pPr>
            <a:r>
              <a:rPr lang="en-US" sz="2800" dirty="0" smtClean="0"/>
              <a:t>MET</a:t>
            </a:r>
            <a:r>
              <a:rPr lang="en-US" sz="2800" dirty="0"/>
              <a:t>. IN LIVER TO </a:t>
            </a:r>
            <a:r>
              <a:rPr lang="en-US" sz="2800" dirty="0" smtClean="0"/>
              <a:t>MONO-N-DEALK.   MET</a:t>
            </a:r>
            <a:r>
              <a:rPr lang="en-US" sz="2800" dirty="0"/>
              <a:t>. – LESS </a:t>
            </a:r>
            <a:r>
              <a:rPr lang="en-US" sz="2800" dirty="0" smtClean="0"/>
              <a:t>ACTIVE </a:t>
            </a:r>
          </a:p>
          <a:p>
            <a:pPr algn="just">
              <a:buNone/>
            </a:pPr>
            <a:r>
              <a:rPr lang="en-US" sz="2600" dirty="0" smtClean="0">
                <a:solidFill>
                  <a:srgbClr val="FF0000"/>
                </a:solidFill>
              </a:rPr>
              <a:t>DRY </a:t>
            </a:r>
            <a:r>
              <a:rPr lang="en-US" sz="2600" dirty="0">
                <a:solidFill>
                  <a:srgbClr val="FF0000"/>
                </a:solidFill>
              </a:rPr>
              <a:t>MOUTH</a:t>
            </a:r>
            <a:r>
              <a:rPr lang="en-US" sz="2600" dirty="0" smtClean="0">
                <a:solidFill>
                  <a:srgbClr val="FF0000"/>
                </a:solidFill>
              </a:rPr>
              <a:t>, BLURRED </a:t>
            </a:r>
            <a:r>
              <a:rPr lang="en-US" sz="2600" dirty="0">
                <a:solidFill>
                  <a:srgbClr val="FF0000"/>
                </a:solidFill>
              </a:rPr>
              <a:t>VISION, GLAUCOMA, URINARY RETENTION, </a:t>
            </a:r>
            <a:r>
              <a:rPr lang="en-US" sz="2600" dirty="0" smtClean="0">
                <a:solidFill>
                  <a:srgbClr val="FF0000"/>
                </a:solidFill>
              </a:rPr>
              <a:t>CONSTIPATION		C/I </a:t>
            </a:r>
            <a:r>
              <a:rPr lang="en-US" sz="2600" dirty="0">
                <a:solidFill>
                  <a:srgbClr val="FF0000"/>
                </a:solidFill>
              </a:rPr>
              <a:t>CHF </a:t>
            </a:r>
            <a:endParaRPr lang="en-US" sz="2600" dirty="0" smtClean="0">
              <a:solidFill>
                <a:srgbClr val="FF0000"/>
              </a:solidFill>
            </a:endParaRPr>
          </a:p>
          <a:p>
            <a:pPr algn="just">
              <a:buNone/>
            </a:pPr>
            <a:r>
              <a:rPr lang="en-US" sz="2600" dirty="0" smtClean="0"/>
              <a:t>DOSE: </a:t>
            </a:r>
            <a:r>
              <a:rPr lang="en-US" sz="2600" dirty="0"/>
              <a:t>100-150mg </a:t>
            </a:r>
            <a:r>
              <a:rPr lang="en-US" sz="2600" dirty="0" err="1"/>
              <a:t>t.i.d</a:t>
            </a:r>
            <a:r>
              <a:rPr lang="en-US" sz="2600" dirty="0"/>
              <a:t>. P.O. UPTO MAX. 1g/day OR </a:t>
            </a:r>
            <a:r>
              <a:rPr lang="en-US" sz="2600" dirty="0" smtClean="0"/>
              <a:t>50-150mg </a:t>
            </a:r>
            <a:r>
              <a:rPr lang="en-US" sz="2600" dirty="0"/>
              <a:t>I.V.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990600" y="1295400"/>
            <a:ext cx="2286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1544054"/>
      </p:ext>
    </p:extLst>
  </p:cSld>
  <p:clrMapOvr>
    <a:masterClrMapping/>
  </p:clrMapOvr>
</p:sld>
</file>

<file path=ppt/slides/slide2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28600" y="228600"/>
            <a:ext cx="8686800" cy="61722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800" b="1" dirty="0">
                <a:solidFill>
                  <a:srgbClr val="FF0000"/>
                </a:solidFill>
              </a:rPr>
              <a:t>LIDOCAINE (XYLOCAINE) (IB) </a:t>
            </a:r>
            <a:endParaRPr lang="en-US" sz="2800" b="1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en-US" sz="2800" dirty="0" smtClean="0"/>
              <a:t>LOCAL </a:t>
            </a:r>
            <a:r>
              <a:rPr lang="en-US" sz="2800" dirty="0"/>
              <a:t>ANESTHETIC    </a:t>
            </a:r>
            <a:r>
              <a:rPr lang="en-US" sz="2800" dirty="0" smtClean="0"/>
              <a:t>	AS ANTIARRHYTMIC - I940</a:t>
            </a:r>
          </a:p>
          <a:p>
            <a:pPr marL="0" indent="0" algn="just">
              <a:buNone/>
            </a:pPr>
            <a:endParaRPr lang="en-US" sz="1200" dirty="0" smtClean="0">
              <a:solidFill>
                <a:srgbClr val="00B050"/>
              </a:solidFill>
            </a:endParaRP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VENTRICULAR </a:t>
            </a:r>
            <a:r>
              <a:rPr lang="en-US" sz="2800" dirty="0">
                <a:solidFill>
                  <a:srgbClr val="00B050"/>
                </a:solidFill>
              </a:rPr>
              <a:t>ARRHYTHMIAS AFTER ACUTE MI, DURING CARDIAC SURGERY OR IND. BY </a:t>
            </a:r>
            <a:r>
              <a:rPr lang="en-US" sz="2800" dirty="0" smtClean="0">
                <a:solidFill>
                  <a:srgbClr val="00B050"/>
                </a:solidFill>
              </a:rPr>
              <a:t>DIGITALIS</a:t>
            </a:r>
          </a:p>
          <a:p>
            <a:pPr marL="0" indent="0" algn="just">
              <a:buNone/>
            </a:pPr>
            <a:endParaRPr lang="en-US" sz="1200" dirty="0" smtClean="0">
              <a:solidFill>
                <a:srgbClr val="00B050"/>
              </a:solidFill>
            </a:endParaRPr>
          </a:p>
          <a:p>
            <a:pPr marL="0" indent="0" algn="just">
              <a:buNone/>
            </a:pPr>
            <a:r>
              <a:rPr lang="en-US" sz="2800" dirty="0" smtClean="0"/>
              <a:t>UNDERGOES  </a:t>
            </a:r>
            <a:r>
              <a:rPr lang="en-US" sz="2800" dirty="0"/>
              <a:t>EXT. FIRST PASS MET. IN </a:t>
            </a:r>
            <a:r>
              <a:rPr lang="en-US" sz="2800" dirty="0" smtClean="0"/>
              <a:t>LIVER </a:t>
            </a:r>
          </a:p>
          <a:p>
            <a:pPr marL="0" indent="0" algn="just">
              <a:buNone/>
            </a:pPr>
            <a:r>
              <a:rPr lang="en-US" sz="2800" dirty="0" smtClean="0"/>
              <a:t>GIVEN </a:t>
            </a:r>
            <a:r>
              <a:rPr lang="en-US" sz="2800" dirty="0"/>
              <a:t>I.V. </a:t>
            </a:r>
            <a:r>
              <a:rPr lang="en-US" sz="2800" dirty="0" smtClean="0"/>
              <a:t>			DURATION: 10-20 min</a:t>
            </a:r>
          </a:p>
          <a:p>
            <a:pPr marL="0" indent="0" algn="just">
              <a:buNone/>
            </a:pPr>
            <a:endParaRPr lang="en-US" sz="1200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DROWSINESS, SLURRED </a:t>
            </a:r>
            <a:r>
              <a:rPr lang="en-US" sz="2800" dirty="0">
                <a:solidFill>
                  <a:srgbClr val="FF0000"/>
                </a:solidFill>
              </a:rPr>
              <a:t>SPEECH, PARESTHESIA, AGITATION, CONFUSION, DISORIENTATION, RESP. ARREST, CONVULSIONS, HYPOTENSION, COMA, CARDIAC </a:t>
            </a:r>
            <a:r>
              <a:rPr lang="en-US" sz="2800" dirty="0" smtClean="0">
                <a:solidFill>
                  <a:srgbClr val="FF0000"/>
                </a:solidFill>
              </a:rPr>
              <a:t>ARRHTHMIAS</a:t>
            </a:r>
          </a:p>
          <a:p>
            <a:pPr marL="0" indent="0" algn="just">
              <a:buNone/>
            </a:pPr>
            <a:endParaRPr lang="en-US" sz="1200" dirty="0" smtClean="0"/>
          </a:p>
          <a:p>
            <a:pPr marL="0" indent="0" algn="just">
              <a:buNone/>
            </a:pPr>
            <a:r>
              <a:rPr lang="en-US" sz="2800" dirty="0" smtClean="0"/>
              <a:t>DOSE: </a:t>
            </a:r>
            <a:r>
              <a:rPr lang="en-US" sz="2800" dirty="0"/>
              <a:t>1-2 mg/Kg/min I.V.</a:t>
            </a:r>
          </a:p>
        </p:txBody>
      </p:sp>
    </p:spTree>
    <p:extLst>
      <p:ext uri="{BB962C8B-B14F-4D97-AF65-F5344CB8AC3E}">
        <p14:creationId xmlns:p14="http://schemas.microsoft.com/office/powerpoint/2010/main" val="6443256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32460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2800" b="1" dirty="0">
                <a:solidFill>
                  <a:srgbClr val="00B050"/>
                </a:solidFill>
              </a:rPr>
              <a:t>ADRENOCEPTOR </a:t>
            </a:r>
            <a:r>
              <a:rPr lang="en-US" sz="2800" b="1" dirty="0" smtClean="0">
                <a:solidFill>
                  <a:srgbClr val="00B050"/>
                </a:solidFill>
              </a:rPr>
              <a:t>ANTAGONISTS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b="1" dirty="0">
                <a:solidFill>
                  <a:srgbClr val="FF0000"/>
                </a:solidFill>
              </a:rPr>
              <a:t>MIXED ADRENERGIC BLOCKERS (BOTH α </a:t>
            </a:r>
            <a:r>
              <a:rPr lang="en-US" sz="2800" b="1" dirty="0" smtClean="0">
                <a:solidFill>
                  <a:srgbClr val="FF0000"/>
                </a:solidFill>
              </a:rPr>
              <a:t>&amp; β </a:t>
            </a:r>
            <a:r>
              <a:rPr lang="en-US" sz="2800" b="1" dirty="0" err="1" smtClean="0">
                <a:solidFill>
                  <a:srgbClr val="FF0000"/>
                </a:solidFill>
              </a:rPr>
              <a:t>Rs</a:t>
            </a:r>
            <a:r>
              <a:rPr lang="en-US" sz="2800" b="1" dirty="0" smtClean="0">
                <a:solidFill>
                  <a:srgbClr val="FF0000"/>
                </a:solidFill>
              </a:rPr>
              <a:t>.)</a:t>
            </a:r>
            <a:endParaRPr lang="en-US" sz="2800" b="1" dirty="0">
              <a:solidFill>
                <a:srgbClr val="FF0000"/>
              </a:solidFill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/>
              <a:t>LABETALOL, CARVEDILOL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ALPHA </a:t>
            </a:r>
            <a:r>
              <a:rPr lang="en-US" sz="2800" b="1" dirty="0">
                <a:solidFill>
                  <a:srgbClr val="FF0000"/>
                </a:solidFill>
              </a:rPr>
              <a:t>BLOCKERS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b="1" i="1" dirty="0" smtClean="0"/>
              <a:t>NON-SELECTIVE (BOTH </a:t>
            </a:r>
            <a:r>
              <a:rPr lang="el-GR" sz="2800" b="1" i="1" dirty="0" smtClean="0"/>
              <a:t>α</a:t>
            </a:r>
            <a:r>
              <a:rPr lang="en-US" sz="2800" b="1" i="1" dirty="0" smtClean="0"/>
              <a:t>1 &amp; </a:t>
            </a:r>
            <a:r>
              <a:rPr lang="el-GR" sz="2800" b="1" i="1" dirty="0" smtClean="0"/>
              <a:t>α</a:t>
            </a:r>
            <a:r>
              <a:rPr lang="en-US" sz="2800" b="1" i="1" dirty="0" smtClean="0"/>
              <a:t>2 </a:t>
            </a:r>
            <a:r>
              <a:rPr lang="en-US" sz="2800" b="1" i="1" dirty="0" err="1" smtClean="0"/>
              <a:t>Rs</a:t>
            </a:r>
            <a:r>
              <a:rPr lang="en-US" sz="2800" b="1" i="1" dirty="0" smtClean="0"/>
              <a:t>.)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PHENOXYBENZAMINE, PHENTOLAMINE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b="1" i="1" dirty="0" smtClean="0"/>
              <a:t>SELECTIVE </a:t>
            </a:r>
            <a:r>
              <a:rPr lang="el-GR" sz="2800" b="1" i="1" dirty="0" smtClean="0"/>
              <a:t>α</a:t>
            </a:r>
            <a:r>
              <a:rPr lang="en-US" sz="2800" b="1" i="1" dirty="0" smtClean="0"/>
              <a:t>1 </a:t>
            </a:r>
            <a:r>
              <a:rPr lang="en-US" sz="2800" b="1" i="1" dirty="0"/>
              <a:t>BLOCKERS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/>
              <a:t>PRAZOSIN, TERAZOSIN, TRIMAZOSIN, DOXAZOSIN, INDORAMIN, </a:t>
            </a:r>
            <a:r>
              <a:rPr lang="en-US" sz="2800" dirty="0" smtClean="0"/>
              <a:t>TOLAZOLINE</a:t>
            </a:r>
            <a:endParaRPr lang="en-US" sz="2800" dirty="0"/>
          </a:p>
        </p:txBody>
      </p:sp>
    </p:spTree>
  </p:cSld>
  <p:clrMapOvr>
    <a:masterClrMapping/>
  </p:clrMapOvr>
</p:sld>
</file>

<file path=ppt/slides/slide2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71600"/>
            <a:ext cx="3124200" cy="409616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5491" y="1369423"/>
            <a:ext cx="2895600" cy="409616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7400" y="1371600"/>
            <a:ext cx="3048000" cy="4096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102718"/>
      </p:ext>
    </p:extLst>
  </p:cSld>
  <p:clrMapOvr>
    <a:masterClrMapping/>
  </p:clrMapOvr>
</p:sld>
</file>

<file path=ppt/slides/slide2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304800"/>
            <a:ext cx="8229600" cy="6096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800" b="1" dirty="0">
                <a:solidFill>
                  <a:srgbClr val="FF0000"/>
                </a:solidFill>
              </a:rPr>
              <a:t>PHENYTOIN (IB) </a:t>
            </a:r>
            <a:endParaRPr lang="en-US" sz="2800" b="1" dirty="0" smtClean="0">
              <a:solidFill>
                <a:srgbClr val="FF0000"/>
              </a:solidFill>
            </a:endParaRPr>
          </a:p>
          <a:p>
            <a:pPr algn="just">
              <a:buNone/>
            </a:pPr>
            <a:r>
              <a:rPr lang="en-US" sz="2800" dirty="0" smtClean="0"/>
              <a:t>ANTIEPILEPTIC  		AS </a:t>
            </a:r>
            <a:r>
              <a:rPr lang="en-US" sz="2800" dirty="0"/>
              <a:t>ANTIARRHYTHMIC </a:t>
            </a:r>
            <a:r>
              <a:rPr lang="en-US" sz="2800" dirty="0" smtClean="0"/>
              <a:t>- I950</a:t>
            </a:r>
          </a:p>
          <a:p>
            <a:pPr algn="just">
              <a:buNone/>
            </a:pPr>
            <a:r>
              <a:rPr lang="en-US" sz="2800" dirty="0" smtClean="0"/>
              <a:t>PHARM</a:t>
            </a:r>
            <a:r>
              <a:rPr lang="en-US" sz="2800" dirty="0"/>
              <a:t>. </a:t>
            </a:r>
            <a:r>
              <a:rPr lang="en-US" sz="2800" dirty="0" smtClean="0"/>
              <a:t>ACTIONS - SIMILAR </a:t>
            </a:r>
            <a:r>
              <a:rPr lang="en-US" sz="2800" dirty="0"/>
              <a:t>TO </a:t>
            </a:r>
            <a:r>
              <a:rPr lang="en-US" sz="2800" dirty="0" smtClean="0"/>
              <a:t>LIDOCAINE</a:t>
            </a:r>
          </a:p>
          <a:p>
            <a:pPr algn="just">
              <a:buNone/>
            </a:pPr>
            <a:endParaRPr lang="en-US" sz="1200" dirty="0" smtClean="0">
              <a:solidFill>
                <a:srgbClr val="00B050"/>
              </a:solidFill>
            </a:endParaRPr>
          </a:p>
          <a:p>
            <a:pPr algn="just"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VENTRICULAR </a:t>
            </a:r>
            <a:r>
              <a:rPr lang="en-US" sz="2800" dirty="0">
                <a:solidFill>
                  <a:srgbClr val="00B050"/>
                </a:solidFill>
              </a:rPr>
              <a:t>ARRHYTHMIAS ASS.WITH </a:t>
            </a:r>
            <a:r>
              <a:rPr lang="en-US" sz="2800" dirty="0" smtClean="0">
                <a:solidFill>
                  <a:srgbClr val="00B050"/>
                </a:solidFill>
              </a:rPr>
              <a:t>DIGITALIS TOXICITY</a:t>
            </a:r>
            <a:r>
              <a:rPr lang="en-US" sz="2800" dirty="0">
                <a:solidFill>
                  <a:srgbClr val="00B050"/>
                </a:solidFill>
              </a:rPr>
              <a:t>, MI, ANESTHESIA, OPEN HEART </a:t>
            </a:r>
            <a:r>
              <a:rPr lang="en-US" sz="2800" dirty="0" smtClean="0">
                <a:solidFill>
                  <a:srgbClr val="00B050"/>
                </a:solidFill>
              </a:rPr>
              <a:t>SURGERY DC CARDIOVERSION</a:t>
            </a:r>
            <a:r>
              <a:rPr lang="en-US" sz="2800" dirty="0">
                <a:solidFill>
                  <a:srgbClr val="00B050"/>
                </a:solidFill>
              </a:rPr>
              <a:t>, CARDIAC </a:t>
            </a:r>
            <a:r>
              <a:rPr lang="en-US" sz="2800" dirty="0" smtClean="0">
                <a:solidFill>
                  <a:srgbClr val="00B050"/>
                </a:solidFill>
              </a:rPr>
              <a:t>CATHETERIZATION, ANGIOGRAPHY</a:t>
            </a:r>
          </a:p>
          <a:p>
            <a:pPr algn="just">
              <a:buNone/>
            </a:pPr>
            <a:endParaRPr lang="en-US" sz="1200" dirty="0" smtClean="0">
              <a:solidFill>
                <a:srgbClr val="00B050"/>
              </a:solidFill>
            </a:endParaRPr>
          </a:p>
          <a:p>
            <a:pPr algn="just">
              <a:buNone/>
            </a:pPr>
            <a:r>
              <a:rPr lang="en-US" sz="2800" dirty="0" smtClean="0"/>
              <a:t>DOSE: </a:t>
            </a:r>
            <a:r>
              <a:rPr lang="en-US" sz="2800" dirty="0"/>
              <a:t>0.5-1 g/day P.O. IN DIV. </a:t>
            </a:r>
            <a:r>
              <a:rPr lang="en-US" sz="2800" dirty="0" smtClean="0"/>
              <a:t>DOSES</a:t>
            </a:r>
          </a:p>
          <a:p>
            <a:pPr algn="just">
              <a:buNone/>
            </a:pPr>
            <a:r>
              <a:rPr lang="en-US" sz="2800" dirty="0" smtClean="0"/>
              <a:t> OR </a:t>
            </a:r>
            <a:r>
              <a:rPr lang="en-US" sz="2800" dirty="0"/>
              <a:t>100mg/day </a:t>
            </a:r>
            <a:r>
              <a:rPr lang="en-US" sz="2800" dirty="0" smtClean="0"/>
              <a:t>I.V. OR I.M.</a:t>
            </a:r>
          </a:p>
          <a:p>
            <a:pPr algn="just">
              <a:buNone/>
            </a:pPr>
            <a:endParaRPr lang="en-US" sz="1200" dirty="0" smtClean="0">
              <a:solidFill>
                <a:srgbClr val="FF0000"/>
              </a:solidFill>
            </a:endParaRPr>
          </a:p>
          <a:p>
            <a:pPr algn="just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RESPIRATORY </a:t>
            </a:r>
            <a:r>
              <a:rPr lang="en-US" sz="2800" dirty="0">
                <a:solidFill>
                  <a:srgbClr val="FF0000"/>
                </a:solidFill>
              </a:rPr>
              <a:t>ARREST, BRADYCARDIA, HYPOTENSION</a:t>
            </a:r>
          </a:p>
        </p:txBody>
      </p:sp>
    </p:spTree>
    <p:extLst>
      <p:ext uri="{BB962C8B-B14F-4D97-AF65-F5344CB8AC3E}">
        <p14:creationId xmlns:p14="http://schemas.microsoft.com/office/powerpoint/2010/main" val="3001854661"/>
      </p:ext>
    </p:extLst>
  </p:cSld>
  <p:clrMapOvr>
    <a:masterClrMapping/>
  </p:clrMapOvr>
</p:sld>
</file>

<file path=ppt/slides/slide2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04800" y="152400"/>
            <a:ext cx="8686800" cy="6553200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lnSpc>
                <a:spcPct val="170000"/>
              </a:lnSpc>
              <a:buNone/>
            </a:pPr>
            <a:r>
              <a:rPr lang="en-US" sz="5100" b="1" dirty="0" smtClean="0">
                <a:solidFill>
                  <a:srgbClr val="FF0000"/>
                </a:solidFill>
              </a:rPr>
              <a:t>MEXILETINE (IB) 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en-US" sz="5100" dirty="0" smtClean="0"/>
              <a:t>SIMILAR TO LIDOCAINE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en-US" sz="5100" dirty="0" smtClean="0"/>
              <a:t>COMPLETELY </a:t>
            </a:r>
            <a:r>
              <a:rPr lang="en-US" sz="5100" dirty="0"/>
              <a:t>ABS. AFTER ORAL ADM. , GIVEN ORALLY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en-US" sz="5100" dirty="0" smtClean="0">
                <a:solidFill>
                  <a:srgbClr val="00B050"/>
                </a:solidFill>
              </a:rPr>
              <a:t>CHRONIC </a:t>
            </a:r>
            <a:r>
              <a:rPr lang="en-US" sz="5100" dirty="0">
                <a:solidFill>
                  <a:srgbClr val="00B050"/>
                </a:solidFill>
              </a:rPr>
              <a:t>TREATMENT OF VENTRICULAR </a:t>
            </a:r>
            <a:r>
              <a:rPr lang="en-US" sz="5100" dirty="0" smtClean="0">
                <a:solidFill>
                  <a:srgbClr val="00B050"/>
                </a:solidFill>
              </a:rPr>
              <a:t>ARRHYTHMIAS </a:t>
            </a:r>
            <a:r>
              <a:rPr lang="en-US" sz="5100" dirty="0">
                <a:solidFill>
                  <a:srgbClr val="00B050"/>
                </a:solidFill>
              </a:rPr>
              <a:t>ASS. WITH PREVIOUS MI</a:t>
            </a:r>
          </a:p>
          <a:p>
            <a:pPr marL="0" indent="0" algn="ctr">
              <a:lnSpc>
                <a:spcPct val="170000"/>
              </a:lnSpc>
              <a:buNone/>
            </a:pPr>
            <a:r>
              <a:rPr lang="en-US" sz="5100" b="1" dirty="0">
                <a:solidFill>
                  <a:srgbClr val="FF0000"/>
                </a:solidFill>
              </a:rPr>
              <a:t>TOCAINIDE (IB)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en-US" sz="5100" dirty="0"/>
              <a:t>SIMILAR TO LIDOCAINE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en-US" sz="5100" dirty="0" smtClean="0">
                <a:solidFill>
                  <a:srgbClr val="00B050"/>
                </a:solidFill>
              </a:rPr>
              <a:t>VENTRICULAR </a:t>
            </a:r>
            <a:r>
              <a:rPr lang="en-US" sz="5100" dirty="0">
                <a:solidFill>
                  <a:srgbClr val="00B050"/>
                </a:solidFill>
              </a:rPr>
              <a:t>TACHYARRHYTHMIAS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en-US" sz="5100" dirty="0" smtClean="0">
                <a:solidFill>
                  <a:srgbClr val="FF0000"/>
                </a:solidFill>
              </a:rPr>
              <a:t>PULMONARY </a:t>
            </a:r>
            <a:r>
              <a:rPr lang="en-US" sz="5100" dirty="0">
                <a:solidFill>
                  <a:srgbClr val="FF0000"/>
                </a:solidFill>
              </a:rPr>
              <a:t>TOXICTY LEADING TO FIBROSIS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5768186"/>
      </p:ext>
    </p:extLst>
  </p:cSld>
  <p:clrMapOvr>
    <a:masterClrMapping/>
  </p:clrMapOvr>
</p:sld>
</file>

<file path=ppt/slides/slide2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76200" y="0"/>
            <a:ext cx="8991600" cy="6781800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lnSpc>
                <a:spcPct val="160000"/>
              </a:lnSpc>
              <a:buNone/>
            </a:pPr>
            <a:r>
              <a:rPr lang="en-US" sz="3300" b="1" dirty="0">
                <a:solidFill>
                  <a:srgbClr val="FF0000"/>
                </a:solidFill>
              </a:rPr>
              <a:t>FLECAINIDE (IC)</a:t>
            </a:r>
          </a:p>
          <a:p>
            <a:pPr marL="0" indent="0" algn="just">
              <a:lnSpc>
                <a:spcPct val="160000"/>
              </a:lnSpc>
              <a:buNone/>
            </a:pPr>
            <a:r>
              <a:rPr lang="en-US" sz="3300" dirty="0" smtClean="0">
                <a:solidFill>
                  <a:srgbClr val="00B050"/>
                </a:solidFill>
              </a:rPr>
              <a:t>REFRACTORY </a:t>
            </a:r>
            <a:r>
              <a:rPr lang="en-US" sz="3300" dirty="0">
                <a:solidFill>
                  <a:srgbClr val="00B050"/>
                </a:solidFill>
              </a:rPr>
              <a:t>VENTRICULAR ARRHYTHMIAS</a:t>
            </a:r>
          </a:p>
          <a:p>
            <a:pPr marL="0" indent="0" algn="just">
              <a:lnSpc>
                <a:spcPct val="160000"/>
              </a:lnSpc>
              <a:buNone/>
            </a:pPr>
            <a:r>
              <a:rPr lang="en-US" sz="3300" dirty="0" smtClean="0">
                <a:solidFill>
                  <a:srgbClr val="00B050"/>
                </a:solidFill>
              </a:rPr>
              <a:t>PREMATURE </a:t>
            </a:r>
            <a:r>
              <a:rPr lang="en-US" sz="3300" dirty="0">
                <a:solidFill>
                  <a:srgbClr val="00B050"/>
                </a:solidFill>
              </a:rPr>
              <a:t>VENTRICULAR CONTRACTION</a:t>
            </a:r>
          </a:p>
          <a:p>
            <a:pPr marL="0" indent="0" algn="just">
              <a:lnSpc>
                <a:spcPct val="160000"/>
              </a:lnSpc>
              <a:buNone/>
            </a:pPr>
            <a:r>
              <a:rPr lang="en-US" sz="3300" dirty="0">
                <a:solidFill>
                  <a:srgbClr val="FF0000"/>
                </a:solidFill>
              </a:rPr>
              <a:t>C/I CHF (DUE TO –VE INOTROPIC EFFECT)</a:t>
            </a:r>
          </a:p>
          <a:p>
            <a:pPr marL="0" indent="0" algn="just">
              <a:lnSpc>
                <a:spcPct val="160000"/>
              </a:lnSpc>
              <a:buNone/>
            </a:pPr>
            <a:r>
              <a:rPr lang="en-US" sz="3300" dirty="0"/>
              <a:t>ABS. </a:t>
            </a:r>
            <a:r>
              <a:rPr lang="en-US" sz="3300" dirty="0" smtClean="0"/>
              <a:t>ORALLY     MINIMAL  </a:t>
            </a:r>
            <a:r>
              <a:rPr lang="en-US" sz="3300" dirty="0"/>
              <a:t>MET.        t1/2-  16-20 hr</a:t>
            </a:r>
          </a:p>
          <a:p>
            <a:pPr marL="0" indent="0" algn="just">
              <a:lnSpc>
                <a:spcPct val="160000"/>
              </a:lnSpc>
              <a:buNone/>
            </a:pPr>
            <a:r>
              <a:rPr lang="en-US" sz="3300" dirty="0" smtClean="0">
                <a:solidFill>
                  <a:srgbClr val="FF0000"/>
                </a:solidFill>
              </a:rPr>
              <a:t>DIZZINESS</a:t>
            </a:r>
            <a:r>
              <a:rPr lang="en-US" sz="3300" dirty="0">
                <a:solidFill>
                  <a:srgbClr val="FF0000"/>
                </a:solidFill>
              </a:rPr>
              <a:t>, BLURRED VISION, HEADACHE, NAUSEA</a:t>
            </a:r>
          </a:p>
          <a:p>
            <a:pPr marL="0" indent="0" algn="just">
              <a:lnSpc>
                <a:spcPct val="160000"/>
              </a:lnSpc>
              <a:buNone/>
            </a:pPr>
            <a:r>
              <a:rPr lang="en-US" sz="3300" dirty="0" smtClean="0">
                <a:solidFill>
                  <a:srgbClr val="FF0000"/>
                </a:solidFill>
              </a:rPr>
              <a:t>CAN </a:t>
            </a:r>
            <a:r>
              <a:rPr lang="en-US" sz="3300" dirty="0">
                <a:solidFill>
                  <a:srgbClr val="FF0000"/>
                </a:solidFill>
              </a:rPr>
              <a:t>AGGRAVATE </a:t>
            </a:r>
            <a:r>
              <a:rPr lang="en-US" sz="3300" dirty="0" smtClean="0">
                <a:solidFill>
                  <a:srgbClr val="FF0000"/>
                </a:solidFill>
              </a:rPr>
              <a:t>PRE-EXISTING </a:t>
            </a:r>
            <a:r>
              <a:rPr lang="en-US" sz="3300" dirty="0">
                <a:solidFill>
                  <a:srgbClr val="FF0000"/>
                </a:solidFill>
              </a:rPr>
              <a:t>ARRHYTHMIAS OR INDUCE </a:t>
            </a:r>
            <a:r>
              <a:rPr lang="en-US" sz="3300" dirty="0" smtClean="0">
                <a:solidFill>
                  <a:srgbClr val="FF0000"/>
                </a:solidFill>
              </a:rPr>
              <a:t>LIFE-THREATENING </a:t>
            </a:r>
            <a:r>
              <a:rPr lang="en-US" sz="3300" dirty="0">
                <a:solidFill>
                  <a:srgbClr val="FF0000"/>
                </a:solidFill>
              </a:rPr>
              <a:t>VENTRICULAR TACHYCARDIA</a:t>
            </a:r>
          </a:p>
          <a:p>
            <a:pPr marL="0" indent="0" algn="just">
              <a:lnSpc>
                <a:spcPct val="160000"/>
              </a:lnSpc>
              <a:buNone/>
            </a:pPr>
            <a:r>
              <a:rPr lang="en-US" sz="3300" dirty="0" smtClean="0">
                <a:solidFill>
                  <a:srgbClr val="FF0000"/>
                </a:solidFill>
              </a:rPr>
              <a:t>CARDIAC </a:t>
            </a:r>
            <a:r>
              <a:rPr lang="en-US" sz="3300" dirty="0">
                <a:solidFill>
                  <a:srgbClr val="FF0000"/>
                </a:solidFill>
              </a:rPr>
              <a:t>FAILURE, ABNORMAL TASTE SENSATION, </a:t>
            </a:r>
            <a:r>
              <a:rPr lang="en-US" sz="3300" dirty="0" smtClean="0">
                <a:solidFill>
                  <a:srgbClr val="FF0000"/>
                </a:solidFill>
              </a:rPr>
              <a:t>TREMORS, </a:t>
            </a:r>
            <a:r>
              <a:rPr lang="en-US" sz="3300" dirty="0">
                <a:solidFill>
                  <a:srgbClr val="FF0000"/>
                </a:solidFill>
              </a:rPr>
              <a:t>CONSTIPATION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6697683"/>
      </p:ext>
    </p:extLst>
  </p:cSld>
  <p:clrMapOvr>
    <a:masterClrMapping/>
  </p:clrMapOvr>
</p:sld>
</file>

<file path=ppt/slides/slide2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09600" y="685800"/>
            <a:ext cx="8229600" cy="3581400"/>
          </a:xfrm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sz="2800" b="1" dirty="0">
                <a:solidFill>
                  <a:srgbClr val="FF0000"/>
                </a:solidFill>
              </a:rPr>
              <a:t>PROPAFENONE (IC)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/>
              <a:t>SIMILAR TO FLECAINIDE (IC)  </a:t>
            </a:r>
            <a:endParaRPr lang="en-US" sz="2800" dirty="0" smtClean="0"/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ORALLY </a:t>
            </a:r>
            <a:r>
              <a:rPr lang="en-US" sz="2800" dirty="0"/>
              <a:t>EFFECTIVE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/>
              <a:t>ALSO WEAK β-BLOCKING ACTIVITY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SUPRAVENTRICULAR </a:t>
            </a:r>
            <a:r>
              <a:rPr lang="en-US" sz="2800" dirty="0">
                <a:solidFill>
                  <a:srgbClr val="00B050"/>
                </a:solidFill>
              </a:rPr>
              <a:t>&amp; VENTRICULAR </a:t>
            </a:r>
            <a:r>
              <a:rPr lang="en-US" sz="2800" dirty="0" smtClean="0">
                <a:solidFill>
                  <a:srgbClr val="00B050"/>
                </a:solidFill>
              </a:rPr>
              <a:t>ARRHYTHMIAS</a:t>
            </a:r>
            <a:endParaRPr lang="en-US" sz="28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894863"/>
      </p:ext>
    </p:extLst>
  </p:cSld>
  <p:clrMapOvr>
    <a:masterClrMapping/>
  </p:clrMapOvr>
</p:sld>
</file>

<file path=ppt/slides/slide2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28600" y="609600"/>
            <a:ext cx="8763000" cy="5486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b="1" dirty="0" smtClean="0">
                <a:solidFill>
                  <a:srgbClr val="0070C0"/>
                </a:solidFill>
              </a:rPr>
              <a:t>CLASS </a:t>
            </a:r>
            <a:r>
              <a:rPr lang="en-US" sz="2800" b="1" dirty="0">
                <a:solidFill>
                  <a:srgbClr val="0070C0"/>
                </a:solidFill>
              </a:rPr>
              <a:t>II ANTIARRHYTHMIC DRUGS</a:t>
            </a:r>
          </a:p>
          <a:p>
            <a:pPr marL="0" indent="0" algn="just">
              <a:buNone/>
            </a:pPr>
            <a:r>
              <a:rPr lang="en-US" sz="2800" dirty="0"/>
              <a:t>ACT BY BLOCKING β-ADRENERGIC RECEPTORS</a:t>
            </a:r>
          </a:p>
          <a:p>
            <a:pPr marL="0" indent="0" algn="just">
              <a:buNone/>
            </a:pPr>
            <a:r>
              <a:rPr lang="en-US" sz="2800" dirty="0"/>
              <a:t>DIMINISH PHASE 4 DEPOLARIZATION, ↓ AUTOMATICITY</a:t>
            </a:r>
          </a:p>
          <a:p>
            <a:pPr marL="0" indent="0" algn="just">
              <a:buNone/>
            </a:pPr>
            <a:r>
              <a:rPr lang="en-US" sz="2800" dirty="0"/>
              <a:t>PROLONG AV CONDUCTION, ↓ HR &amp; </a:t>
            </a:r>
            <a:r>
              <a:rPr lang="en-US" sz="2800" dirty="0" smtClean="0"/>
              <a:t>CONTRACTILITY</a:t>
            </a:r>
          </a:p>
          <a:p>
            <a:pPr marL="0" indent="0" algn="just">
              <a:buNone/>
            </a:pPr>
            <a:endParaRPr lang="en-US" sz="1200" dirty="0" smtClean="0">
              <a:solidFill>
                <a:srgbClr val="00B050"/>
              </a:solidFill>
            </a:endParaRP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TACHYARRHYTHMIAS </a:t>
            </a:r>
            <a:r>
              <a:rPr lang="en-US" sz="2800" dirty="0">
                <a:solidFill>
                  <a:srgbClr val="00B050"/>
                </a:solidFill>
              </a:rPr>
              <a:t>ASS. WITH ↑ SYMPATHETIC </a:t>
            </a:r>
            <a:r>
              <a:rPr lang="en-US" sz="2800" dirty="0" smtClean="0">
                <a:solidFill>
                  <a:srgbClr val="00B050"/>
                </a:solidFill>
              </a:rPr>
              <a:t>ACT. OR </a:t>
            </a:r>
            <a:r>
              <a:rPr lang="en-US" sz="2800" dirty="0">
                <a:solidFill>
                  <a:srgbClr val="00B050"/>
                </a:solidFill>
              </a:rPr>
              <a:t>↑ CATECHOLAMINES </a:t>
            </a:r>
            <a:r>
              <a:rPr lang="en-US" sz="2800" dirty="0" smtClean="0">
                <a:solidFill>
                  <a:srgbClr val="00B050"/>
                </a:solidFill>
              </a:rPr>
              <a:t>LEVELS; </a:t>
            </a:r>
            <a:r>
              <a:rPr lang="en-US" sz="2800" dirty="0">
                <a:solidFill>
                  <a:srgbClr val="00B050"/>
                </a:solidFill>
              </a:rPr>
              <a:t>e.g. </a:t>
            </a:r>
            <a:r>
              <a:rPr lang="en-US" sz="2800" dirty="0" smtClean="0">
                <a:solidFill>
                  <a:srgbClr val="00B050"/>
                </a:solidFill>
              </a:rPr>
              <a:t>EXERCISE, EMOTIONAL </a:t>
            </a:r>
            <a:r>
              <a:rPr lang="en-US" sz="2800" dirty="0">
                <a:solidFill>
                  <a:srgbClr val="00B050"/>
                </a:solidFill>
              </a:rPr>
              <a:t>STRESS, THYROTOXICOSIS, PHEOCHROMOCYTOMA, </a:t>
            </a:r>
            <a:r>
              <a:rPr lang="en-US" sz="2800" dirty="0" smtClean="0">
                <a:solidFill>
                  <a:srgbClr val="00B050"/>
                </a:solidFill>
              </a:rPr>
              <a:t>ANESTHESIA</a:t>
            </a:r>
            <a:r>
              <a:rPr lang="en-US" sz="2800" dirty="0">
                <a:solidFill>
                  <a:srgbClr val="00B050"/>
                </a:solidFill>
              </a:rPr>
              <a:t>, DIGITALIS </a:t>
            </a:r>
            <a:r>
              <a:rPr lang="en-US" sz="2800" dirty="0" smtClean="0">
                <a:solidFill>
                  <a:srgbClr val="00B050"/>
                </a:solidFill>
              </a:rPr>
              <a:t>TOXICITY, ATRIAL </a:t>
            </a:r>
            <a:r>
              <a:rPr lang="en-US" sz="2800" dirty="0">
                <a:solidFill>
                  <a:srgbClr val="00B050"/>
                </a:solidFill>
              </a:rPr>
              <a:t>FLUTTER &amp; FIBRILLATION, AV </a:t>
            </a:r>
            <a:r>
              <a:rPr lang="en-US" sz="2800" dirty="0" smtClean="0">
                <a:solidFill>
                  <a:srgbClr val="00B050"/>
                </a:solidFill>
              </a:rPr>
              <a:t>NODAL REENTRANT </a:t>
            </a:r>
            <a:r>
              <a:rPr lang="en-US" sz="2800" dirty="0">
                <a:solidFill>
                  <a:srgbClr val="00B050"/>
                </a:solidFill>
              </a:rPr>
              <a:t>TACHYCARDIA</a:t>
            </a:r>
          </a:p>
          <a:p>
            <a:pPr marL="0" indent="0" algn="just">
              <a:buNone/>
            </a:pPr>
            <a:endParaRPr lang="en-US" sz="1200" dirty="0"/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HEART </a:t>
            </a:r>
            <a:r>
              <a:rPr lang="en-US" sz="2800" dirty="0">
                <a:solidFill>
                  <a:srgbClr val="FF0000"/>
                </a:solidFill>
              </a:rPr>
              <a:t>BLOCK OR HEART FAILURE</a:t>
            </a:r>
          </a:p>
          <a:p>
            <a:pPr marL="0" indent="0" algn="just">
              <a:buNone/>
            </a:pPr>
            <a:endParaRPr lang="en-US" sz="28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266871955"/>
      </p:ext>
    </p:extLst>
  </p:cSld>
  <p:clrMapOvr>
    <a:masterClrMapping/>
  </p:clrMapOvr>
</p:sld>
</file>

<file path=ppt/slides/slide2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6086" y="609600"/>
            <a:ext cx="4840554" cy="39624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8400" y="4953000"/>
            <a:ext cx="3637788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73590"/>
      </p:ext>
    </p:extLst>
  </p:cSld>
  <p:clrMapOvr>
    <a:masterClrMapping/>
  </p:clrMapOvr>
</p:sld>
</file>

<file path=ppt/slides/slide2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1000" y="304800"/>
            <a:ext cx="8229600" cy="617220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sz="2800" b="1" dirty="0">
                <a:solidFill>
                  <a:srgbClr val="0070C0"/>
                </a:solidFill>
              </a:rPr>
              <a:t>CLASS III ANTIARRHYTHMIC DRUGS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/>
              <a:t>BLOCK K⁺ CHANNELS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/>
              <a:t>DIMINISH OUTWARD POTASSIUM CURRENT DURING </a:t>
            </a:r>
            <a:r>
              <a:rPr lang="en-US" sz="2800" dirty="0" smtClean="0"/>
              <a:t>			REPOLARIZATION </a:t>
            </a:r>
            <a:r>
              <a:rPr lang="en-US" sz="2800" dirty="0"/>
              <a:t>OF CARDIAC CELLS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/>
              <a:t>PROLONG DURATION OF ACTION POTENTIAL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/>
              <a:t>PROLONG EFFECTIVE REFRACTORY PERIOD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>
                <a:solidFill>
                  <a:srgbClr val="FF0000"/>
                </a:solidFill>
              </a:rPr>
              <a:t>→ MAY </a:t>
            </a:r>
            <a:r>
              <a:rPr lang="en-US" sz="2800" dirty="0" smtClean="0">
                <a:solidFill>
                  <a:srgbClr val="FF0000"/>
                </a:solidFill>
              </a:rPr>
              <a:t>INDUCE LIFE-THREATENING ARRHYTHMIAS</a:t>
            </a:r>
            <a:endParaRPr lang="en-US" sz="2800" dirty="0">
              <a:solidFill>
                <a:srgbClr val="FF0000"/>
              </a:solidFill>
            </a:endParaRP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07444998"/>
      </p:ext>
    </p:extLst>
  </p:cSld>
  <p:clrMapOvr>
    <a:masterClrMapping/>
  </p:clrMapOvr>
</p:sld>
</file>

<file path=ppt/slides/slide2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762000"/>
            <a:ext cx="2971800" cy="407149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762000"/>
            <a:ext cx="3505200" cy="540321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1600" y="5105400"/>
            <a:ext cx="2819400" cy="1097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197150"/>
      </p:ext>
    </p:extLst>
  </p:cSld>
  <p:clrMapOvr>
    <a:masterClrMapping/>
  </p:clrMapOvr>
</p:sld>
</file>

<file path=ppt/slides/slide2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28600" y="152400"/>
            <a:ext cx="8763000" cy="65532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800" b="1" dirty="0">
                <a:solidFill>
                  <a:srgbClr val="FF0000"/>
                </a:solidFill>
              </a:rPr>
              <a:t>AMIODARONE</a:t>
            </a:r>
          </a:p>
          <a:p>
            <a:pPr marL="0" indent="0" algn="just">
              <a:buNone/>
            </a:pPr>
            <a:r>
              <a:rPr lang="en-US" sz="2800" dirty="0"/>
              <a:t>CONTAINS IODINE, STR. RELATED TO THYROXINE</a:t>
            </a:r>
          </a:p>
          <a:p>
            <a:pPr marL="0" indent="0" algn="just">
              <a:buNone/>
            </a:pPr>
            <a:r>
              <a:rPr lang="en-US" sz="2800" dirty="0"/>
              <a:t>COMPLEX EFFECTS SHOWING CLASS I, II, III &amp; IV ACTIONS</a:t>
            </a:r>
          </a:p>
          <a:p>
            <a:pPr marL="0" indent="0" algn="just">
              <a:buNone/>
            </a:pPr>
            <a:r>
              <a:rPr lang="en-US" sz="2800" dirty="0"/>
              <a:t>INCOMPLETE ABS. AFTER ORAL ADM.</a:t>
            </a:r>
          </a:p>
          <a:p>
            <a:pPr marL="0" indent="0" algn="just">
              <a:buNone/>
            </a:pPr>
            <a:r>
              <a:rPr lang="en-US" sz="2800" dirty="0"/>
              <a:t>SLOW ONSET, THERAPEUTIC EFFECT IN 3 WEEKS</a:t>
            </a:r>
          </a:p>
          <a:p>
            <a:pPr marL="0" indent="0" algn="just">
              <a:buNone/>
            </a:pPr>
            <a:r>
              <a:rPr lang="en-US" sz="2800" dirty="0"/>
              <a:t>LONG t1/2 (20-100 DAYS)</a:t>
            </a:r>
          </a:p>
          <a:p>
            <a:pPr marL="0" indent="0" algn="just">
              <a:buNone/>
            </a:pPr>
            <a:r>
              <a:rPr lang="en-US" sz="2800" dirty="0"/>
              <a:t>ACC. IN TISSUES, MUSCLES &amp; FAT –SLOWLY </a:t>
            </a:r>
            <a:r>
              <a:rPr lang="en-US" sz="2800" dirty="0" smtClean="0"/>
              <a:t>RELEASED</a:t>
            </a:r>
            <a:endParaRPr lang="en-US" sz="2800" dirty="0"/>
          </a:p>
          <a:p>
            <a:pPr marL="0" indent="0" algn="just">
              <a:buNone/>
            </a:pPr>
            <a:r>
              <a:rPr lang="en-US" sz="2800" dirty="0"/>
              <a:t>MET. IN LIVER    MORE AFFINITY FOR CARDIAC TISSUE</a:t>
            </a:r>
          </a:p>
          <a:p>
            <a:pPr marL="0" indent="0" algn="just">
              <a:buNone/>
            </a:pPr>
            <a:endParaRPr lang="en-US" sz="1050" dirty="0" smtClean="0">
              <a:solidFill>
                <a:srgbClr val="00B050"/>
              </a:solidFill>
            </a:endParaRP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→ </a:t>
            </a:r>
            <a:r>
              <a:rPr lang="en-US" sz="2800" dirty="0">
                <a:solidFill>
                  <a:srgbClr val="00B050"/>
                </a:solidFill>
              </a:rPr>
              <a:t>SUPRAVENTRICULAR &amp;VENTRICULAR ARRHYTHMIAS</a:t>
            </a: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	REFRACTORY </a:t>
            </a:r>
            <a:r>
              <a:rPr lang="en-US" sz="2800" dirty="0">
                <a:solidFill>
                  <a:srgbClr val="00B050"/>
                </a:solidFill>
              </a:rPr>
              <a:t>TO OTHER DRUGS</a:t>
            </a:r>
          </a:p>
          <a:p>
            <a:pPr marL="0" indent="0" algn="just">
              <a:buNone/>
            </a:pPr>
            <a:endParaRPr lang="en-US" sz="1000" dirty="0" smtClean="0"/>
          </a:p>
          <a:p>
            <a:pPr marL="0" indent="0" algn="just">
              <a:buNone/>
            </a:pPr>
            <a:r>
              <a:rPr lang="en-US" sz="2800" dirty="0" smtClean="0"/>
              <a:t>DOSE: 200mg </a:t>
            </a:r>
            <a:r>
              <a:rPr lang="en-US" sz="2800" dirty="0" err="1" smtClean="0"/>
              <a:t>t.i.d</a:t>
            </a:r>
            <a:r>
              <a:rPr lang="en-US" sz="2800" dirty="0" smtClean="0"/>
              <a:t>. </a:t>
            </a:r>
            <a:r>
              <a:rPr lang="en-US" sz="2800" dirty="0"/>
              <a:t>FOR 1 WEEK, THEN 200mg </a:t>
            </a:r>
            <a:r>
              <a:rPr lang="en-US" sz="2800" dirty="0" err="1" smtClean="0"/>
              <a:t>b.i.d</a:t>
            </a:r>
            <a:r>
              <a:rPr lang="en-US" sz="2800" dirty="0" smtClean="0"/>
              <a:t>.</a:t>
            </a:r>
            <a:endParaRPr lang="en-US" sz="2800" dirty="0"/>
          </a:p>
          <a:p>
            <a:pPr marL="0" indent="0" algn="just">
              <a:buNone/>
            </a:pPr>
            <a:r>
              <a:rPr lang="en-US" sz="2800" dirty="0"/>
              <a:t>            FOR 1 WEEK, THEN 200mg/day </a:t>
            </a:r>
            <a:r>
              <a:rPr lang="en-US" sz="2800" dirty="0" smtClean="0"/>
              <a:t>P.O.</a:t>
            </a:r>
            <a:endParaRPr lang="en-US" sz="28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82237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"/>
            <a:ext cx="8229600" cy="594360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BETA BLOCKERS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b="1" i="1" dirty="0" smtClean="0"/>
              <a:t>NON-SELECTIVE </a:t>
            </a:r>
            <a:r>
              <a:rPr lang="en-US" sz="2800" b="1" i="1" dirty="0"/>
              <a:t>(BOTH </a:t>
            </a:r>
            <a:r>
              <a:rPr lang="el-GR" sz="2800" b="1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β</a:t>
            </a:r>
            <a:r>
              <a:rPr lang="en-US" sz="2800" b="1" i="1" dirty="0" smtClean="0"/>
              <a:t>1 </a:t>
            </a:r>
            <a:r>
              <a:rPr lang="en-US" sz="2800" b="1" i="1" dirty="0"/>
              <a:t>&amp;</a:t>
            </a:r>
            <a:r>
              <a:rPr lang="en-US" sz="2800" b="1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β</a:t>
            </a:r>
            <a:r>
              <a:rPr lang="en-US" sz="2800" b="1" i="1" dirty="0" smtClean="0"/>
              <a:t>2 </a:t>
            </a:r>
            <a:r>
              <a:rPr lang="en-US" sz="2800" b="1" i="1" dirty="0" err="1" smtClean="0"/>
              <a:t>Rs</a:t>
            </a:r>
            <a:r>
              <a:rPr lang="en-US" sz="2800" b="1" i="1" dirty="0" smtClean="0"/>
              <a:t>.)</a:t>
            </a:r>
            <a:endParaRPr lang="en-US" sz="2800" b="1" i="1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/>
              <a:t>PROPRANOLOL, ALPRENOLOL, OXPRENOLOL, SOTALOL, TIMOLOL, PINDOLOL, NADOLOL, </a:t>
            </a:r>
            <a:r>
              <a:rPr lang="en-US" sz="2800" dirty="0" smtClean="0"/>
              <a:t>BUNOLOL, PENBUTOLOL</a:t>
            </a:r>
            <a:r>
              <a:rPr lang="en-US" sz="2800" dirty="0"/>
              <a:t>, </a:t>
            </a:r>
            <a:r>
              <a:rPr lang="en-US" sz="2800" dirty="0" smtClean="0"/>
              <a:t>CARTEOLOL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b="1" i="1" dirty="0" smtClean="0"/>
              <a:t>CARDIAOSELECTIVE </a:t>
            </a:r>
            <a:r>
              <a:rPr lang="en-US" sz="2800" b="1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β</a:t>
            </a:r>
            <a:r>
              <a:rPr lang="en-US" sz="2800" b="1" i="1" dirty="0"/>
              <a:t>1 BLOCKERS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/>
              <a:t>ANTENOLOL, PRACTALOL, METOPROLOL, ACEBUTOLOL</a:t>
            </a:r>
            <a:r>
              <a:rPr lang="en-US" sz="2800" dirty="0" smtClean="0"/>
              <a:t>,  </a:t>
            </a:r>
            <a:r>
              <a:rPr lang="en-US" sz="2800" dirty="0"/>
              <a:t>PRACTALOL, </a:t>
            </a:r>
            <a:r>
              <a:rPr lang="en-US" sz="2800" dirty="0" smtClean="0"/>
              <a:t>TOLAMOLOL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04578188"/>
      </p:ext>
    </p:extLst>
  </p:cSld>
  <p:clrMapOvr>
    <a:masterClrMapping/>
  </p:clrMapOvr>
</p:sld>
</file>

<file path=ppt/slides/slide2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1000" y="762000"/>
            <a:ext cx="8229600" cy="4830763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PULMONARY </a:t>
            </a:r>
            <a:r>
              <a:rPr lang="en-US" sz="2800" dirty="0">
                <a:solidFill>
                  <a:srgbClr val="FF0000"/>
                </a:solidFill>
              </a:rPr>
              <a:t>FIBROSIS, PHOTOSENSITIVITY, ↓ THYROID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>
                <a:solidFill>
                  <a:srgbClr val="FF0000"/>
                </a:solidFill>
              </a:rPr>
              <a:t>FUNCTION, PERIPHERAL NEUROPATHY, PARESTHESIA,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>
                <a:solidFill>
                  <a:srgbClr val="FF0000"/>
                </a:solidFill>
              </a:rPr>
              <a:t>TREMORS, HEADACHE, ATAXIA, CONSTIPATION, HEPATIC NECROSIS</a:t>
            </a:r>
            <a:r>
              <a:rPr lang="en-US" sz="2800" dirty="0" smtClean="0">
                <a:solidFill>
                  <a:srgbClr val="FF0000"/>
                </a:solidFill>
              </a:rPr>
              <a:t>, GREYISH </a:t>
            </a:r>
            <a:r>
              <a:rPr lang="en-US" sz="2800" dirty="0">
                <a:solidFill>
                  <a:srgbClr val="FF0000"/>
                </a:solidFill>
              </a:rPr>
              <a:t>YELLOW DISCOLORATION OF SKIN,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>
                <a:solidFill>
                  <a:srgbClr val="FF0000"/>
                </a:solidFill>
              </a:rPr>
              <a:t>BRADYCARDIA, HEART BLOCK OR HEART </a:t>
            </a:r>
            <a:r>
              <a:rPr lang="en-US" sz="2800" dirty="0" smtClean="0">
                <a:solidFill>
                  <a:srgbClr val="FF0000"/>
                </a:solidFill>
              </a:rPr>
              <a:t>FAILURE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549444"/>
      </p:ext>
    </p:extLst>
  </p:cSld>
  <p:clrMapOvr>
    <a:masterClrMapping/>
  </p:clrMapOvr>
</p:sld>
</file>

<file path=ppt/slides/slide2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93964" y="76200"/>
            <a:ext cx="8721436" cy="6477000"/>
          </a:xfrm>
        </p:spPr>
        <p:txBody>
          <a:bodyPr>
            <a:noAutofit/>
          </a:bodyPr>
          <a:lstStyle/>
          <a:p>
            <a:pPr marL="0" indent="0" algn="ctr">
              <a:lnSpc>
                <a:spcPct val="160000"/>
              </a:lnSpc>
              <a:buNone/>
            </a:pPr>
            <a:r>
              <a:rPr lang="en-US" sz="2800" b="1" dirty="0">
                <a:solidFill>
                  <a:srgbClr val="FF0000"/>
                </a:solidFill>
              </a:rPr>
              <a:t>BRETYLIUM</a:t>
            </a:r>
          </a:p>
          <a:p>
            <a:pPr marL="0" indent="0" algn="just">
              <a:lnSpc>
                <a:spcPct val="160000"/>
              </a:lnSpc>
              <a:buNone/>
            </a:pPr>
            <a:r>
              <a:rPr lang="en-US" sz="2800" dirty="0"/>
              <a:t>POORLY ABS. FROM GIT, USUALLY ADM. </a:t>
            </a:r>
            <a:r>
              <a:rPr lang="en-US" sz="2800" dirty="0" smtClean="0"/>
              <a:t>PARENTERALLY,</a:t>
            </a:r>
            <a:endParaRPr lang="en-US" sz="2800" dirty="0"/>
          </a:p>
          <a:p>
            <a:pPr marL="0" indent="0" algn="just">
              <a:lnSpc>
                <a:spcPct val="160000"/>
              </a:lnSpc>
              <a:buNone/>
            </a:pPr>
            <a:r>
              <a:rPr lang="en-US" sz="2800" dirty="0"/>
              <a:t>EXC. UNCHANGED IN URINE</a:t>
            </a:r>
          </a:p>
          <a:p>
            <a:pPr marL="0" indent="0" algn="just">
              <a:lnSpc>
                <a:spcPct val="160000"/>
              </a:lnSpc>
              <a:buNone/>
            </a:pPr>
            <a:r>
              <a:rPr lang="en-US" sz="2800" dirty="0"/>
              <a:t>ADRENERGIC NEURONE BLOCKING AGENT</a:t>
            </a:r>
          </a:p>
          <a:p>
            <a:pPr marL="0" indent="0" algn="just">
              <a:lnSpc>
                <a:spcPct val="160000"/>
              </a:lnSpc>
              <a:buNone/>
            </a:pPr>
            <a:r>
              <a:rPr lang="en-US" sz="2800" dirty="0"/>
              <a:t>USED IN HYPERTENSION </a:t>
            </a:r>
            <a:r>
              <a:rPr lang="en-US" sz="2800" dirty="0" smtClean="0">
                <a:solidFill>
                  <a:srgbClr val="FF0000"/>
                </a:solidFill>
              </a:rPr>
              <a:t>→ </a:t>
            </a:r>
            <a:r>
              <a:rPr lang="en-US" sz="2800" dirty="0">
                <a:solidFill>
                  <a:srgbClr val="FF0000"/>
                </a:solidFill>
              </a:rPr>
              <a:t>TOLERANCE </a:t>
            </a:r>
            <a:r>
              <a:rPr lang="en-US" sz="2800" dirty="0"/>
              <a:t>SO DISCONTINUED</a:t>
            </a:r>
          </a:p>
          <a:p>
            <a:pPr marL="0" indent="0" algn="just">
              <a:buNone/>
            </a:pPr>
            <a:endParaRPr lang="en-US" sz="1000" dirty="0" smtClean="0">
              <a:solidFill>
                <a:srgbClr val="00B050"/>
              </a:solidFill>
            </a:endParaRP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RECURRENT </a:t>
            </a:r>
            <a:r>
              <a:rPr lang="en-US" sz="2800" dirty="0">
                <a:solidFill>
                  <a:srgbClr val="00B050"/>
                </a:solidFill>
              </a:rPr>
              <a:t>VENTRICULAR </a:t>
            </a:r>
            <a:r>
              <a:rPr lang="en-US" sz="2800" dirty="0" smtClean="0">
                <a:solidFill>
                  <a:srgbClr val="00B050"/>
                </a:solidFill>
              </a:rPr>
              <a:t>FIBRILLATION, DIGITALIS- </a:t>
            </a:r>
            <a:r>
              <a:rPr lang="en-US" sz="2800" dirty="0">
                <a:solidFill>
                  <a:srgbClr val="00B050"/>
                </a:solidFill>
              </a:rPr>
              <a:t>INDUCED </a:t>
            </a:r>
            <a:r>
              <a:rPr lang="en-US" sz="2800" dirty="0" smtClean="0">
                <a:solidFill>
                  <a:srgbClr val="00B050"/>
                </a:solidFill>
              </a:rPr>
              <a:t>ARRHYTHMIAS, REFRACTORY </a:t>
            </a:r>
            <a:r>
              <a:rPr lang="en-US" sz="2800" dirty="0">
                <a:solidFill>
                  <a:srgbClr val="00B050"/>
                </a:solidFill>
              </a:rPr>
              <a:t>LIFE-THREATENING VENTRICULAR </a:t>
            </a:r>
            <a:r>
              <a:rPr lang="en-US" sz="2800" dirty="0" smtClean="0">
                <a:solidFill>
                  <a:srgbClr val="00B050"/>
                </a:solidFill>
              </a:rPr>
              <a:t>TACHYARRHYTHMIAS</a:t>
            </a:r>
          </a:p>
          <a:p>
            <a:pPr marL="0" indent="0" algn="just">
              <a:buNone/>
            </a:pPr>
            <a:endParaRPr lang="en-US" sz="1200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→ </a:t>
            </a:r>
            <a:r>
              <a:rPr lang="en-US" sz="2800" dirty="0">
                <a:solidFill>
                  <a:srgbClr val="FF0000"/>
                </a:solidFill>
              </a:rPr>
              <a:t>SEVERE POSTURAL HYPOTENSION</a:t>
            </a:r>
          </a:p>
          <a:p>
            <a:pPr marL="0" indent="0" algn="just">
              <a:lnSpc>
                <a:spcPct val="160000"/>
              </a:lnSpc>
              <a:buNone/>
            </a:pPr>
            <a:endParaRPr lang="en-US" sz="28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211914"/>
      </p:ext>
    </p:extLst>
  </p:cSld>
  <p:clrMapOvr>
    <a:masterClrMapping/>
  </p:clrMapOvr>
</p:sld>
</file>

<file path=ppt/slides/slide2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1000" y="685800"/>
            <a:ext cx="8229600" cy="4525963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sz="3300" b="1" dirty="0" smtClean="0">
                <a:solidFill>
                  <a:srgbClr val="0070C0"/>
                </a:solidFill>
              </a:rPr>
              <a:t>CLASS IV ANTIARRHYTHMIC DRUGS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3300" dirty="0" smtClean="0"/>
              <a:t>i.e. CCBs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3300" dirty="0" smtClean="0">
                <a:solidFill>
                  <a:srgbClr val="00B050"/>
                </a:solidFill>
              </a:rPr>
              <a:t>→ SUPRAVENTRICULAR TACHYARRHYTHMIAS,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3300" dirty="0" smtClean="0">
                <a:solidFill>
                  <a:srgbClr val="00B050"/>
                </a:solidFill>
              </a:rPr>
              <a:t>ATRIAL DYSRHYTHMIAS, REENTRANT TACHYCARDIA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3300" dirty="0" smtClean="0"/>
              <a:t> </a:t>
            </a:r>
            <a:r>
              <a:rPr lang="en-US" sz="3300" dirty="0" smtClean="0">
                <a:solidFill>
                  <a:srgbClr val="FF0000"/>
                </a:solidFill>
              </a:rPr>
              <a:t>C/I PRE-EXISTING DEPRESSED CARDIAC FUNCTION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5570163"/>
      </p:ext>
    </p:extLst>
  </p:cSld>
  <p:clrMapOvr>
    <a:masterClrMapping/>
  </p:clrMapOvr>
</p:sld>
</file>

<file path=ppt/slides/slide2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52400"/>
            <a:ext cx="2819400" cy="43337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7200" y="152400"/>
            <a:ext cx="3886200" cy="572965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1326" y="4724400"/>
            <a:ext cx="2812474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402271"/>
      </p:ext>
    </p:extLst>
  </p:cSld>
  <p:clrMapOvr>
    <a:masterClrMapping/>
  </p:clrMapOvr>
</p:sld>
</file>

<file path=ppt/slides/slide2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838200" y="2667000"/>
            <a:ext cx="7772400" cy="1470025"/>
          </a:xfrm>
        </p:spPr>
        <p:txBody>
          <a:bodyPr>
            <a:noAutofit/>
          </a:bodyPr>
          <a:lstStyle/>
          <a:p>
            <a:r>
              <a:rPr lang="en-US" sz="5400" b="1" dirty="0" smtClean="0"/>
              <a:t>ANTIHYPERLIPIDEMIC DRUGS</a:t>
            </a:r>
            <a:endParaRPr 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993505749"/>
      </p:ext>
    </p:extLst>
  </p:cSld>
  <p:clrMapOvr>
    <a:masterClrMapping/>
  </p:clrMapOvr>
</p:sld>
</file>

<file path=ppt/slides/slide2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295400"/>
            <a:ext cx="8229600" cy="44196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800" b="1" dirty="0" smtClean="0"/>
              <a:t>AGENTS </a:t>
            </a:r>
            <a:r>
              <a:rPr lang="en-US" sz="2800" b="1" dirty="0"/>
              <a:t>USED IN HYPERLIPIDEMIA </a:t>
            </a:r>
            <a:r>
              <a:rPr lang="en-US" sz="2800" b="1" dirty="0" smtClean="0"/>
              <a:t>OR ANTIHYPERLIPIDEMIC DRUGS</a:t>
            </a:r>
            <a:r>
              <a:rPr lang="en-US" sz="2800" b="1" dirty="0"/>
              <a:t> </a:t>
            </a:r>
            <a:r>
              <a:rPr lang="en-US" sz="2800" b="1" dirty="0" smtClean="0"/>
              <a:t>OR HYPOLIPAEMICS OR HYPOCHOLESTEROLEMIC </a:t>
            </a:r>
            <a:r>
              <a:rPr lang="en-US" sz="2800" b="1" dirty="0"/>
              <a:t>DRUGS </a:t>
            </a:r>
            <a:r>
              <a:rPr lang="en-US" sz="2800" b="1" dirty="0" smtClean="0"/>
              <a:t>OR </a:t>
            </a:r>
          </a:p>
          <a:p>
            <a:pPr algn="ctr">
              <a:buNone/>
            </a:pPr>
            <a:r>
              <a:rPr lang="en-US" sz="2800" b="1" dirty="0" smtClean="0"/>
              <a:t>BLOOD </a:t>
            </a:r>
            <a:r>
              <a:rPr lang="en-US" sz="2800" b="1" dirty="0"/>
              <a:t>CHOLESTEROL LOWERING AGENTS</a:t>
            </a:r>
          </a:p>
          <a:p>
            <a:pPr>
              <a:buNone/>
            </a:pPr>
            <a:endParaRPr lang="en-US" sz="2800" b="1" dirty="0" smtClean="0"/>
          </a:p>
          <a:p>
            <a:pPr>
              <a:buNone/>
            </a:pPr>
            <a:endParaRPr lang="en-US" sz="2800" b="1" dirty="0" smtClean="0"/>
          </a:p>
          <a:p>
            <a:pPr>
              <a:buNone/>
            </a:pPr>
            <a:r>
              <a:rPr lang="en-US" sz="2800" b="1" dirty="0" smtClean="0"/>
              <a:t>HYPERLIPIDEMIAS</a:t>
            </a:r>
            <a:endParaRPr lang="en-US" sz="2800" b="1" dirty="0"/>
          </a:p>
          <a:p>
            <a:pPr>
              <a:buNone/>
            </a:pPr>
            <a:r>
              <a:rPr lang="en-US" sz="2800" dirty="0"/>
              <a:t>A COMPLEX GROUP OF DISEASES</a:t>
            </a:r>
          </a:p>
          <a:p>
            <a:pPr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37858939"/>
      </p:ext>
    </p:extLst>
  </p:cSld>
  <p:clrMapOvr>
    <a:masterClrMapping/>
  </p:clrMapOvr>
</p:sld>
</file>

<file path=ppt/slides/slide2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1000" y="1219200"/>
            <a:ext cx="8229600" cy="40386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800" dirty="0" smtClean="0"/>
              <a:t>PRIMARY HYPERLIPIDEMIA- DUE TO INHERITED GENE DEFECT OR A COMBINATION OF GENETIC &amp; ENVIRONMENTAL </a:t>
            </a:r>
            <a:r>
              <a:rPr lang="en-US" sz="2800" dirty="0"/>
              <a:t>FACTORS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SECONDARY </a:t>
            </a:r>
            <a:r>
              <a:rPr lang="en-US" sz="2800" dirty="0"/>
              <a:t>HYPERLIPIDEMIA- DUE TO </a:t>
            </a:r>
            <a:r>
              <a:rPr lang="en-US" sz="2800" dirty="0" smtClean="0"/>
              <a:t>METABOLIC DISORDERS; e.g</a:t>
            </a:r>
            <a:r>
              <a:rPr lang="en-US" sz="2800" dirty="0"/>
              <a:t>. DIABETES MELLITUS, EXCESSIVE ALCOHOL </a:t>
            </a:r>
            <a:r>
              <a:rPr lang="en-US" sz="2800" dirty="0" smtClean="0"/>
              <a:t>INTAKE, HYPOTHYROIDISM </a:t>
            </a:r>
            <a:r>
              <a:rPr lang="en-US" sz="2800" dirty="0"/>
              <a:t>OR PRIMARY BILIARY CIRRHOSIS</a:t>
            </a:r>
          </a:p>
          <a:p>
            <a:pPr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68948055"/>
      </p:ext>
    </p:extLst>
  </p:cSld>
  <p:clrMapOvr>
    <a:masterClrMapping/>
  </p:clrMapOvr>
</p:sld>
</file>

<file path=ppt/slides/slide2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52400" y="381000"/>
            <a:ext cx="8839200" cy="617220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n-US" sz="2800" dirty="0"/>
              <a:t>LIPIDS ARE CARRIED IN SPECIAL MACROMOLECULAR</a:t>
            </a:r>
          </a:p>
          <a:p>
            <a:pPr algn="just">
              <a:buNone/>
            </a:pPr>
            <a:r>
              <a:rPr lang="en-US" sz="2800" dirty="0"/>
              <a:t>COMPLEXES – LIPOPROTEINS</a:t>
            </a:r>
          </a:p>
          <a:p>
            <a:pPr algn="just">
              <a:buNone/>
            </a:pPr>
            <a:r>
              <a:rPr lang="en-US" sz="2800" dirty="0"/>
              <a:t>↑ PLASMA LIPOPROTEIN </a:t>
            </a:r>
            <a:r>
              <a:rPr lang="en-US" sz="2800" dirty="0" smtClean="0"/>
              <a:t>CONC. - HYPERLIPOPROTEINEMIA 						OR </a:t>
            </a:r>
            <a:r>
              <a:rPr lang="en-US" sz="2800" dirty="0"/>
              <a:t>HYPERLIPIDEMIA</a:t>
            </a:r>
          </a:p>
          <a:p>
            <a:pPr algn="just">
              <a:buNone/>
            </a:pPr>
            <a:endParaRPr lang="en-US" sz="2800" dirty="0" smtClean="0"/>
          </a:p>
          <a:p>
            <a:pPr algn="just">
              <a:buNone/>
            </a:pPr>
            <a:r>
              <a:rPr lang="en-US" sz="2800" dirty="0" smtClean="0"/>
              <a:t>PLASMA </a:t>
            </a:r>
            <a:r>
              <a:rPr lang="en-US" sz="2800" dirty="0"/>
              <a:t>LIPIDS OF CLINICAL SIGNIFICANCE ARE </a:t>
            </a:r>
            <a:r>
              <a:rPr lang="en-US" sz="2800" dirty="0" smtClean="0"/>
              <a:t>					CHOLESTEROL </a:t>
            </a:r>
            <a:r>
              <a:rPr lang="en-US" sz="2800" dirty="0"/>
              <a:t>&amp; TRIGLYCERIDES</a:t>
            </a:r>
          </a:p>
          <a:p>
            <a:pPr algn="just">
              <a:buNone/>
            </a:pPr>
            <a:endParaRPr lang="en-US" sz="2800" dirty="0" smtClean="0">
              <a:solidFill>
                <a:srgbClr val="FF0000"/>
              </a:solidFill>
            </a:endParaRPr>
          </a:p>
          <a:p>
            <a:pPr algn="just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HYPERLIPIDEMIA → ACUTE PANCREATITIS, ATHEROSCLEROSIS, CORONARY </a:t>
            </a:r>
            <a:r>
              <a:rPr lang="en-US" sz="2800" dirty="0">
                <a:solidFill>
                  <a:srgbClr val="FF0000"/>
                </a:solidFill>
              </a:rPr>
              <a:t>ARTERY DISEASE, CEREBROVASCULAR </a:t>
            </a:r>
            <a:r>
              <a:rPr lang="en-US" sz="2800" dirty="0" smtClean="0">
                <a:solidFill>
                  <a:srgbClr val="FF0000"/>
                </a:solidFill>
              </a:rPr>
              <a:t>ACCIDENTS, XANTHOMATOUS </a:t>
            </a:r>
            <a:r>
              <a:rPr lang="en-US" sz="2800" dirty="0">
                <a:solidFill>
                  <a:srgbClr val="FF0000"/>
                </a:solidFill>
              </a:rPr>
              <a:t>DEPOSITS ON </a:t>
            </a:r>
            <a:r>
              <a:rPr lang="en-US" sz="2800" dirty="0" smtClean="0">
                <a:solidFill>
                  <a:srgbClr val="FF0000"/>
                </a:solidFill>
              </a:rPr>
              <a:t>SKIN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648804"/>
      </p:ext>
    </p:extLst>
  </p:cSld>
  <p:clrMapOvr>
    <a:masterClrMapping/>
  </p:clrMapOvr>
</p:sld>
</file>

<file path=ppt/slides/slide2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1000" y="91440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en-US" sz="3000" dirty="0" smtClean="0"/>
              <a:t>ANTIHYPERLIPIDEMIC DRUGS ARE GENERALLY TARGETED TO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3000" dirty="0" smtClean="0"/>
              <a:t> ↓ PRODUCTION OF LIPOPROTEINS BY TISSUES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3000" dirty="0" smtClean="0"/>
              <a:t> ↑ CATABOLISM OF LIPOPROTEINS IN PLASMA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3000" dirty="0" smtClean="0"/>
              <a:t> ↑ REMOVAL OF CHOLESTEROL FROM BODY</a:t>
            </a:r>
          </a:p>
          <a:p>
            <a:pPr algn="just">
              <a:buNone/>
            </a:pPr>
            <a:endParaRPr lang="en-US" sz="3000" dirty="0" smtClean="0"/>
          </a:p>
          <a:p>
            <a:pPr algn="just">
              <a:buNone/>
            </a:pPr>
            <a:r>
              <a:rPr lang="en-US" sz="3000" dirty="0" smtClean="0"/>
              <a:t>NORMAL PLASMA TGs ˂ 150 mg/</a:t>
            </a:r>
            <a:r>
              <a:rPr lang="en-US" sz="3000" dirty="0" err="1" smtClean="0"/>
              <a:t>dL</a:t>
            </a:r>
            <a:endParaRPr lang="en-US" sz="3000" dirty="0" smtClean="0"/>
          </a:p>
          <a:p>
            <a:pPr algn="just">
              <a:buNone/>
            </a:pPr>
            <a:r>
              <a:rPr lang="en-US" sz="3000" dirty="0" smtClean="0"/>
              <a:t>				LDL ˂ 200 mg/</a:t>
            </a:r>
            <a:r>
              <a:rPr lang="en-US" sz="3000" dirty="0" err="1" smtClean="0"/>
              <a:t>dL</a:t>
            </a:r>
            <a:endParaRPr lang="en-US" sz="3000" dirty="0" smtClean="0"/>
          </a:p>
          <a:p>
            <a:pPr algn="just">
              <a:buNone/>
            </a:pPr>
            <a:r>
              <a:rPr lang="en-US" sz="3000" dirty="0" smtClean="0"/>
              <a:t>		    CHOLESTEROL ˂ 130 mg/</a:t>
            </a:r>
            <a:r>
              <a:rPr lang="en-US" sz="3000" dirty="0" err="1" smtClean="0"/>
              <a:t>dL</a:t>
            </a:r>
            <a:r>
              <a:rPr lang="en-US" sz="3000" dirty="0" smtClean="0"/>
              <a:t>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2181770"/>
      </p:ext>
    </p:extLst>
  </p:cSld>
  <p:clrMapOvr>
    <a:masterClrMapping/>
  </p:clrMapOvr>
</p:sld>
</file>

<file path=ppt/slides/slide2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-1"/>
            <a:ext cx="8915400" cy="6889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6416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1000" y="152400"/>
            <a:ext cx="8229600" cy="647700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2800" b="1" dirty="0" smtClean="0"/>
              <a:t>VASODILATORS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b="1" dirty="0" smtClean="0">
                <a:solidFill>
                  <a:srgbClr val="00B050"/>
                </a:solidFill>
              </a:rPr>
              <a:t>ARTERIOLAR VASODILATORS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HYDRALAZINE, MINOXIDIL (POTASSIUM CHANNEL ACT.), DIAZOXIDE, PINACIDIL, ADENOSINE, CCBS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b="1" dirty="0" smtClean="0">
                <a:solidFill>
                  <a:srgbClr val="00B050"/>
                </a:solidFill>
              </a:rPr>
              <a:t>VENOUS </a:t>
            </a:r>
            <a:r>
              <a:rPr lang="en-US" sz="2800" b="1" dirty="0">
                <a:solidFill>
                  <a:srgbClr val="00B050"/>
                </a:solidFill>
              </a:rPr>
              <a:t>DILATORS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/>
              <a:t>NITRATES, OPIATES, DIURETICS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b="1" dirty="0" smtClean="0">
                <a:solidFill>
                  <a:srgbClr val="00B050"/>
                </a:solidFill>
              </a:rPr>
              <a:t>BALANCED VASODILATORS - ARTERIOLAR </a:t>
            </a:r>
            <a:r>
              <a:rPr lang="en-US" sz="2800" b="1" dirty="0">
                <a:solidFill>
                  <a:srgbClr val="00B050"/>
                </a:solidFill>
              </a:rPr>
              <a:t>&amp; VENOUS </a:t>
            </a:r>
            <a:r>
              <a:rPr lang="en-US" sz="2800" b="1" dirty="0" smtClean="0">
                <a:solidFill>
                  <a:srgbClr val="00B050"/>
                </a:solidFill>
              </a:rPr>
              <a:t>DILATORS</a:t>
            </a:r>
            <a:endParaRPr lang="en-US" sz="2800" b="1" dirty="0">
              <a:solidFill>
                <a:srgbClr val="00B050"/>
              </a:solidFill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SODIUM NITROPRUSSIDE (EMERGENCY DRUG), ACEIS</a:t>
            </a:r>
          </a:p>
        </p:txBody>
      </p:sp>
    </p:spTree>
  </p:cSld>
  <p:clrMapOvr>
    <a:masterClrMapping/>
  </p:clrMapOvr>
</p:sld>
</file>

<file path=ppt/slides/slide2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981200"/>
            <a:ext cx="8777988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741827"/>
      </p:ext>
    </p:extLst>
  </p:cSld>
  <p:clrMapOvr>
    <a:masterClrMapping/>
  </p:clrMapOvr>
</p:sld>
</file>

<file path=ppt/slides/slide2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52400" y="762000"/>
            <a:ext cx="8991600" cy="51816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/>
              <a:t>TYPES </a:t>
            </a:r>
            <a:r>
              <a:rPr lang="en-US" b="1" dirty="0"/>
              <a:t>OF </a:t>
            </a:r>
            <a:r>
              <a:rPr lang="en-US" b="1" dirty="0" smtClean="0"/>
              <a:t>HYPERLIPIDEMIAS</a:t>
            </a:r>
          </a:p>
          <a:p>
            <a:pPr>
              <a:buNone/>
            </a:pPr>
            <a:endParaRPr lang="en-US" b="1" dirty="0"/>
          </a:p>
          <a:p>
            <a:pPr>
              <a:buNone/>
            </a:pPr>
            <a:r>
              <a:rPr lang="en-US" dirty="0"/>
              <a:t>- TYPE I (</a:t>
            </a:r>
            <a:r>
              <a:rPr lang="en-US" dirty="0" smtClean="0"/>
              <a:t>FAMILIAL </a:t>
            </a:r>
            <a:r>
              <a:rPr lang="en-US" dirty="0"/>
              <a:t>HYPERCHYLOMICRONEMIA)</a:t>
            </a:r>
          </a:p>
          <a:p>
            <a:pPr>
              <a:buNone/>
            </a:pPr>
            <a:r>
              <a:rPr lang="en-US" dirty="0"/>
              <a:t>- TYPE IIA (</a:t>
            </a:r>
            <a:r>
              <a:rPr lang="en-US" dirty="0" smtClean="0"/>
              <a:t>FAMILIAL </a:t>
            </a:r>
            <a:r>
              <a:rPr lang="en-US" dirty="0"/>
              <a:t>HYPERCHOLESTEROLEMIA)</a:t>
            </a:r>
          </a:p>
          <a:p>
            <a:pPr>
              <a:buNone/>
            </a:pPr>
            <a:r>
              <a:rPr lang="en-US" dirty="0"/>
              <a:t>- TYPE IIB </a:t>
            </a:r>
            <a:r>
              <a:rPr lang="en-US" sz="2900" dirty="0"/>
              <a:t>(</a:t>
            </a:r>
            <a:r>
              <a:rPr lang="en-US" sz="2900" dirty="0" smtClean="0"/>
              <a:t>FAMILIAL </a:t>
            </a:r>
            <a:r>
              <a:rPr lang="en-US" sz="2900" dirty="0"/>
              <a:t>COMBINED OR </a:t>
            </a:r>
            <a:r>
              <a:rPr lang="en-US" sz="2900" dirty="0" smtClean="0"/>
              <a:t>MIXED HYPERLIPIDEMIA</a:t>
            </a:r>
            <a:r>
              <a:rPr lang="en-US" sz="2900" dirty="0"/>
              <a:t>)</a:t>
            </a:r>
          </a:p>
          <a:p>
            <a:pPr>
              <a:buNone/>
            </a:pPr>
            <a:r>
              <a:rPr lang="en-US" dirty="0"/>
              <a:t>- TYPE III (</a:t>
            </a:r>
            <a:r>
              <a:rPr lang="en-US" dirty="0" smtClean="0"/>
              <a:t>FAMILIAL </a:t>
            </a:r>
            <a:r>
              <a:rPr lang="en-US" dirty="0"/>
              <a:t>DYSBETALIPOPROTEINEMIA)</a:t>
            </a:r>
          </a:p>
          <a:p>
            <a:pPr>
              <a:buNone/>
            </a:pPr>
            <a:r>
              <a:rPr lang="en-US" dirty="0"/>
              <a:t>- TYPE IV (</a:t>
            </a:r>
            <a:r>
              <a:rPr lang="en-US" dirty="0" smtClean="0"/>
              <a:t>FAMILIAL </a:t>
            </a:r>
            <a:r>
              <a:rPr lang="en-US" dirty="0"/>
              <a:t>HYPERTRIGLYCERIDEMIA)</a:t>
            </a:r>
          </a:p>
          <a:p>
            <a:pPr>
              <a:buNone/>
            </a:pPr>
            <a:r>
              <a:rPr lang="en-US" dirty="0"/>
              <a:t>- TYPE V (</a:t>
            </a:r>
            <a:r>
              <a:rPr lang="en-US" dirty="0" smtClean="0"/>
              <a:t>FAMILIAL </a:t>
            </a:r>
            <a:r>
              <a:rPr lang="en-US" dirty="0"/>
              <a:t>MIXED HYPERTRIGLYCERIDEMIA)</a:t>
            </a:r>
          </a:p>
          <a:p>
            <a:pPr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	TYPES </a:t>
            </a:r>
            <a:r>
              <a:rPr lang="en-US" dirty="0">
                <a:solidFill>
                  <a:srgbClr val="FF0000"/>
                </a:solidFill>
              </a:rPr>
              <a:t>IIA, IIB &amp; IV ARE COMMON</a:t>
            </a:r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940680"/>
      </p:ext>
    </p:extLst>
  </p:cSld>
  <p:clrMapOvr>
    <a:masterClrMapping/>
  </p:clrMapOvr>
</p:sld>
</file>

<file path=ppt/slides/slide2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28600"/>
            <a:ext cx="8229600" cy="6248400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en-US" sz="3600" b="1" dirty="0"/>
              <a:t>CLASSIFICATON OF ANTIHYPERLIPIDEMIC DRUGS</a:t>
            </a:r>
            <a:endParaRPr lang="en-US" sz="3600" b="1" dirty="0" smtClean="0"/>
          </a:p>
          <a:p>
            <a:pPr>
              <a:buNone/>
            </a:pPr>
            <a:r>
              <a:rPr lang="en-US" sz="3600" dirty="0" smtClean="0"/>
              <a:t>ACC </a:t>
            </a:r>
            <a:r>
              <a:rPr lang="en-US" sz="3600" dirty="0"/>
              <a:t>TO MOA</a:t>
            </a:r>
          </a:p>
          <a:p>
            <a:pPr>
              <a:buNone/>
            </a:pPr>
            <a:endParaRPr lang="en-US" sz="3600" dirty="0" smtClean="0"/>
          </a:p>
          <a:p>
            <a:pPr algn="just"/>
            <a:r>
              <a:rPr lang="en-US" sz="3600" dirty="0" smtClean="0"/>
              <a:t>DRUGS </a:t>
            </a:r>
            <a:r>
              <a:rPr lang="en-US" sz="3600" dirty="0"/>
              <a:t>WHICH PRIMARILY REDUCE PLASMA </a:t>
            </a:r>
            <a:r>
              <a:rPr lang="en-US" sz="3600" dirty="0" smtClean="0"/>
              <a:t>TRIGLYCERIDES</a:t>
            </a:r>
            <a:endParaRPr lang="en-US" sz="3600" dirty="0"/>
          </a:p>
          <a:p>
            <a:pPr algn="just">
              <a:buNone/>
            </a:pPr>
            <a:r>
              <a:rPr lang="en-US" sz="3600" dirty="0">
                <a:solidFill>
                  <a:srgbClr val="00B050"/>
                </a:solidFill>
              </a:rPr>
              <a:t>- NICOTINIC ACID (NIACIN)</a:t>
            </a:r>
          </a:p>
          <a:p>
            <a:pPr algn="just">
              <a:buNone/>
            </a:pPr>
            <a:r>
              <a:rPr lang="en-US" sz="3600" dirty="0">
                <a:solidFill>
                  <a:srgbClr val="00B050"/>
                </a:solidFill>
              </a:rPr>
              <a:t>- FIBRIC ACID DERIVATIVES (FIBRATES</a:t>
            </a:r>
            <a:r>
              <a:rPr lang="en-US" sz="3600" dirty="0" smtClean="0">
                <a:solidFill>
                  <a:srgbClr val="00B050"/>
                </a:solidFill>
              </a:rPr>
              <a:t>); </a:t>
            </a:r>
            <a:r>
              <a:rPr lang="en-US" sz="3600" dirty="0">
                <a:solidFill>
                  <a:srgbClr val="00B050"/>
                </a:solidFill>
              </a:rPr>
              <a:t>e.g. </a:t>
            </a:r>
            <a:r>
              <a:rPr lang="en-US" sz="3600" dirty="0" smtClean="0">
                <a:solidFill>
                  <a:srgbClr val="00B050"/>
                </a:solidFill>
              </a:rPr>
              <a:t>CLOFIBRATE,</a:t>
            </a:r>
            <a:endParaRPr lang="en-US" sz="3600" dirty="0">
              <a:solidFill>
                <a:srgbClr val="00B050"/>
              </a:solidFill>
            </a:endParaRPr>
          </a:p>
          <a:p>
            <a:pPr algn="just">
              <a:buNone/>
            </a:pPr>
            <a:r>
              <a:rPr lang="en-US" sz="3600" dirty="0" smtClean="0">
                <a:solidFill>
                  <a:srgbClr val="00B050"/>
                </a:solidFill>
              </a:rPr>
              <a:t>	GEMFIBROZIL</a:t>
            </a:r>
            <a:r>
              <a:rPr lang="en-US" sz="3600" dirty="0">
                <a:solidFill>
                  <a:srgbClr val="00B050"/>
                </a:solidFill>
              </a:rPr>
              <a:t>, BENZAFIBRATE, </a:t>
            </a:r>
            <a:r>
              <a:rPr lang="en-US" sz="3600" dirty="0" smtClean="0">
                <a:solidFill>
                  <a:srgbClr val="00B050"/>
                </a:solidFill>
              </a:rPr>
              <a:t>FENOFIBRATE, CIPROFIBRATE</a:t>
            </a:r>
            <a:endParaRPr lang="en-US" sz="3600" dirty="0">
              <a:solidFill>
                <a:srgbClr val="00B050"/>
              </a:solidFill>
            </a:endParaRPr>
          </a:p>
          <a:p>
            <a:pPr algn="just">
              <a:buNone/>
            </a:pPr>
            <a:r>
              <a:rPr lang="en-US" sz="3600" dirty="0">
                <a:solidFill>
                  <a:srgbClr val="00B050"/>
                </a:solidFill>
              </a:rPr>
              <a:t>- OLEOGUM RESIN (GUGGULIPID) OF COMMIPHORA </a:t>
            </a:r>
            <a:r>
              <a:rPr lang="en-US" sz="3600" dirty="0" smtClean="0">
                <a:solidFill>
                  <a:srgbClr val="00B050"/>
                </a:solidFill>
              </a:rPr>
              <a:t>MUKUL</a:t>
            </a:r>
            <a:endParaRPr lang="en-US" sz="3600" dirty="0">
              <a:solidFill>
                <a:srgbClr val="00B050"/>
              </a:solidFill>
            </a:endParaRPr>
          </a:p>
          <a:p>
            <a:pPr algn="just">
              <a:buNone/>
            </a:pPr>
            <a:r>
              <a:rPr lang="en-US" sz="3600" dirty="0" smtClean="0">
                <a:solidFill>
                  <a:srgbClr val="00B050"/>
                </a:solidFill>
              </a:rPr>
              <a:t>	↓ VLDL &amp; </a:t>
            </a:r>
            <a:r>
              <a:rPr lang="en-US" sz="3600" dirty="0">
                <a:solidFill>
                  <a:srgbClr val="00B050"/>
                </a:solidFill>
              </a:rPr>
              <a:t>LDL </a:t>
            </a:r>
            <a:r>
              <a:rPr lang="en-US" sz="3600" dirty="0" smtClean="0">
                <a:solidFill>
                  <a:srgbClr val="00B050"/>
                </a:solidFill>
              </a:rPr>
              <a:t>AND </a:t>
            </a:r>
            <a:r>
              <a:rPr lang="en-US" sz="3600" dirty="0">
                <a:solidFill>
                  <a:srgbClr val="00B050"/>
                </a:solidFill>
              </a:rPr>
              <a:t>↑ SERUM HDL, </a:t>
            </a:r>
            <a:endParaRPr lang="en-US" sz="3600" dirty="0" smtClean="0">
              <a:solidFill>
                <a:srgbClr val="00B050"/>
              </a:solidFill>
            </a:endParaRPr>
          </a:p>
          <a:p>
            <a:pPr algn="just">
              <a:buNone/>
            </a:pPr>
            <a:r>
              <a:rPr lang="en-US" sz="3600" dirty="0" smtClean="0">
                <a:solidFill>
                  <a:srgbClr val="00B050"/>
                </a:solidFill>
              </a:rPr>
              <a:t>	↓ </a:t>
            </a:r>
            <a:r>
              <a:rPr lang="en-US" sz="3600" dirty="0">
                <a:solidFill>
                  <a:srgbClr val="00B050"/>
                </a:solidFill>
              </a:rPr>
              <a:t>PLATELET AGGREGATION</a:t>
            </a:r>
          </a:p>
          <a:p>
            <a:pPr algn="just">
              <a:buFontTx/>
              <a:buChar char="-"/>
            </a:pPr>
            <a:r>
              <a:rPr lang="el-GR" sz="3600" dirty="0" smtClean="0">
                <a:solidFill>
                  <a:srgbClr val="00B050"/>
                </a:solidFill>
              </a:rPr>
              <a:t>ω</a:t>
            </a:r>
            <a:r>
              <a:rPr lang="en-US" sz="3600" dirty="0" smtClean="0">
                <a:solidFill>
                  <a:srgbClr val="00B050"/>
                </a:solidFill>
              </a:rPr>
              <a:t>-3-MARINE TRIGLYCERIDES</a:t>
            </a:r>
          </a:p>
          <a:p>
            <a:pPr marL="0" indent="0" algn="just">
              <a:buNone/>
            </a:pPr>
            <a:r>
              <a:rPr lang="en-US" sz="3600" dirty="0" smtClean="0">
                <a:solidFill>
                  <a:srgbClr val="00B050"/>
                </a:solidFill>
              </a:rPr>
              <a:t>	FROM SOME MARINE FISH OILS    ↓ TGs</a:t>
            </a:r>
          </a:p>
          <a:p>
            <a:pPr>
              <a:buFontTx/>
              <a:buChar char="-"/>
            </a:pPr>
            <a:endParaRPr lang="en-US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824803"/>
      </p:ext>
    </p:extLst>
  </p:cSld>
  <p:clrMapOvr>
    <a:masterClrMapping/>
  </p:clrMapOvr>
</p:sld>
</file>

<file path=ppt/slides/slide2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04800" y="838200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DRUGS </a:t>
            </a:r>
            <a:r>
              <a:rPr lang="en-US" dirty="0"/>
              <a:t>WHICH PRIMARILY REDUCE THE PLASMA CHOLESTEROL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rgbClr val="FF0000"/>
                </a:solidFill>
              </a:rPr>
              <a:t>AGENTS </a:t>
            </a:r>
            <a:r>
              <a:rPr lang="en-US" b="1" dirty="0">
                <a:solidFill>
                  <a:srgbClr val="FF0000"/>
                </a:solidFill>
              </a:rPr>
              <a:t>DECREASING INT. ABS. OF CHOLESTEROL</a:t>
            </a:r>
          </a:p>
          <a:p>
            <a:pPr>
              <a:buNone/>
            </a:pPr>
            <a:r>
              <a:rPr lang="en-US" dirty="0">
                <a:solidFill>
                  <a:srgbClr val="00B050"/>
                </a:solidFill>
              </a:rPr>
              <a:t>- DRUGS BLOCKING UPTAKE OF CHOLESTEROL</a:t>
            </a:r>
          </a:p>
          <a:p>
            <a:pPr>
              <a:buNone/>
            </a:pPr>
            <a:r>
              <a:rPr lang="en-US" dirty="0" smtClean="0">
                <a:solidFill>
                  <a:srgbClr val="00B050"/>
                </a:solidFill>
              </a:rPr>
              <a:t>	e.g</a:t>
            </a:r>
            <a:r>
              <a:rPr lang="en-US" dirty="0">
                <a:solidFill>
                  <a:srgbClr val="00B050"/>
                </a:solidFill>
              </a:rPr>
              <a:t>. PLANT STEROLS </a:t>
            </a:r>
            <a:r>
              <a:rPr lang="en-US" dirty="0" smtClean="0">
                <a:solidFill>
                  <a:srgbClr val="00B050"/>
                </a:solidFill>
              </a:rPr>
              <a:t>; </a:t>
            </a:r>
            <a:r>
              <a:rPr lang="en-US" dirty="0">
                <a:solidFill>
                  <a:srgbClr val="00B050"/>
                </a:solidFill>
              </a:rPr>
              <a:t>β </a:t>
            </a:r>
            <a:r>
              <a:rPr lang="en-US" dirty="0" smtClean="0">
                <a:solidFill>
                  <a:srgbClr val="00B050"/>
                </a:solidFill>
              </a:rPr>
              <a:t>- SITOSTEROLS</a:t>
            </a:r>
            <a:endParaRPr lang="en-US" dirty="0">
              <a:solidFill>
                <a:srgbClr val="00B050"/>
              </a:solidFill>
            </a:endParaRPr>
          </a:p>
          <a:p>
            <a:pPr>
              <a:buNone/>
            </a:pPr>
            <a:r>
              <a:rPr lang="en-US" dirty="0">
                <a:solidFill>
                  <a:srgbClr val="00B050"/>
                </a:solidFill>
              </a:rPr>
              <a:t>- ANION- EXCHANGE RESINS</a:t>
            </a:r>
          </a:p>
          <a:p>
            <a:pPr>
              <a:buNone/>
            </a:pPr>
            <a:r>
              <a:rPr lang="en-US" dirty="0" smtClean="0">
                <a:solidFill>
                  <a:srgbClr val="00B050"/>
                </a:solidFill>
              </a:rPr>
              <a:t>	EXC</a:t>
            </a:r>
            <a:r>
              <a:rPr lang="en-US" dirty="0">
                <a:solidFill>
                  <a:srgbClr val="00B050"/>
                </a:solidFill>
              </a:rPr>
              <a:t>. OF BILE ACIDS- REQ. FOR CHOLESTEROL ABS.</a:t>
            </a:r>
          </a:p>
          <a:p>
            <a:pPr>
              <a:buNone/>
            </a:pPr>
            <a:r>
              <a:rPr lang="en-US" dirty="0" smtClean="0">
                <a:solidFill>
                  <a:srgbClr val="00B050"/>
                </a:solidFill>
              </a:rPr>
              <a:t>	e.g</a:t>
            </a:r>
            <a:r>
              <a:rPr lang="en-US" dirty="0">
                <a:solidFill>
                  <a:srgbClr val="00B050"/>
                </a:solidFill>
              </a:rPr>
              <a:t>. CHOLESTYRAMINE, COLESTIPOL</a:t>
            </a:r>
          </a:p>
          <a:p>
            <a:pPr>
              <a:buNone/>
            </a:pPr>
            <a:r>
              <a:rPr lang="en-US" dirty="0">
                <a:solidFill>
                  <a:srgbClr val="00B050"/>
                </a:solidFill>
              </a:rPr>
              <a:t>- DRUGS INH. REABS. OF CHOLESTEROL</a:t>
            </a:r>
          </a:p>
          <a:p>
            <a:pPr>
              <a:buNone/>
            </a:pPr>
            <a:r>
              <a:rPr lang="en-US" dirty="0">
                <a:solidFill>
                  <a:srgbClr val="00B050"/>
                </a:solidFill>
              </a:rPr>
              <a:t>e.g. NEOMYCIN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2" name="Right Arrow 1"/>
          <p:cNvSpPr/>
          <p:nvPr/>
        </p:nvSpPr>
        <p:spPr>
          <a:xfrm>
            <a:off x="533400" y="3733800"/>
            <a:ext cx="152400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478761"/>
      </p:ext>
    </p:extLst>
  </p:cSld>
  <p:clrMapOvr>
    <a:masterClrMapping/>
  </p:clrMapOvr>
</p:sld>
</file>

<file path=ppt/slides/slide2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28600" y="76200"/>
            <a:ext cx="8763000" cy="6553200"/>
          </a:xfrm>
        </p:spPr>
        <p:txBody>
          <a:bodyPr>
            <a:normAutofit fontScale="70000" lnSpcReduction="20000"/>
          </a:bodyPr>
          <a:lstStyle/>
          <a:p>
            <a:pPr algn="just">
              <a:buFont typeface="Courier New" panose="02070309020205020404" pitchFamily="49" charset="0"/>
              <a:buChar char="o"/>
            </a:pPr>
            <a:r>
              <a:rPr lang="en-US" sz="4000" b="1" dirty="0" smtClean="0">
                <a:solidFill>
                  <a:srgbClr val="FF0000"/>
                </a:solidFill>
              </a:rPr>
              <a:t>AGENTS </a:t>
            </a:r>
            <a:r>
              <a:rPr lang="en-US" sz="4000" b="1" dirty="0">
                <a:solidFill>
                  <a:srgbClr val="FF0000"/>
                </a:solidFill>
              </a:rPr>
              <a:t>INCREASING CATABOLISM &amp; </a:t>
            </a:r>
            <a:r>
              <a:rPr lang="en-US" sz="4000" b="1" dirty="0" smtClean="0">
                <a:solidFill>
                  <a:srgbClr val="FF0000"/>
                </a:solidFill>
              </a:rPr>
              <a:t>EXCRETION OF </a:t>
            </a:r>
            <a:r>
              <a:rPr lang="en-US" sz="4000" b="1" dirty="0">
                <a:solidFill>
                  <a:srgbClr val="FF0000"/>
                </a:solidFill>
              </a:rPr>
              <a:t>CHOLESTEROL</a:t>
            </a:r>
          </a:p>
          <a:p>
            <a:pPr algn="just">
              <a:buNone/>
            </a:pPr>
            <a:r>
              <a:rPr lang="en-US" sz="4000" dirty="0">
                <a:solidFill>
                  <a:srgbClr val="00B050"/>
                </a:solidFill>
              </a:rPr>
              <a:t>- UNSATURATED FATTY </a:t>
            </a:r>
            <a:r>
              <a:rPr lang="en-US" sz="4000" dirty="0" smtClean="0">
                <a:solidFill>
                  <a:srgbClr val="00B050"/>
                </a:solidFill>
              </a:rPr>
              <a:t>ACIDS; </a:t>
            </a:r>
            <a:r>
              <a:rPr lang="en-US" sz="4000" dirty="0">
                <a:solidFill>
                  <a:srgbClr val="00B050"/>
                </a:solidFill>
              </a:rPr>
              <a:t>e.g. OLEIC </a:t>
            </a:r>
            <a:r>
              <a:rPr lang="en-US" sz="4000" dirty="0" smtClean="0">
                <a:solidFill>
                  <a:srgbClr val="00B050"/>
                </a:solidFill>
              </a:rPr>
              <a:t>ACID, LINOLEIC </a:t>
            </a:r>
            <a:r>
              <a:rPr lang="en-US" sz="4000" dirty="0">
                <a:solidFill>
                  <a:srgbClr val="00B050"/>
                </a:solidFill>
              </a:rPr>
              <a:t>ACID, LINOLENIC ACID</a:t>
            </a:r>
          </a:p>
          <a:p>
            <a:pPr algn="just">
              <a:buNone/>
            </a:pPr>
            <a:r>
              <a:rPr lang="en-US" sz="4000" dirty="0">
                <a:solidFill>
                  <a:srgbClr val="00B050"/>
                </a:solidFill>
              </a:rPr>
              <a:t>- </a:t>
            </a:r>
            <a:r>
              <a:rPr lang="en-US" sz="4000" dirty="0" smtClean="0">
                <a:solidFill>
                  <a:srgbClr val="00B050"/>
                </a:solidFill>
              </a:rPr>
              <a:t>	D-THYROXINE</a:t>
            </a:r>
            <a:endParaRPr lang="en-US" sz="4000" dirty="0">
              <a:solidFill>
                <a:srgbClr val="00B050"/>
              </a:solidFill>
            </a:endParaRP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US" sz="4000" b="1" dirty="0" smtClean="0">
                <a:solidFill>
                  <a:srgbClr val="FF0000"/>
                </a:solidFill>
              </a:rPr>
              <a:t>STEROL </a:t>
            </a:r>
            <a:r>
              <a:rPr lang="en-US" sz="4000" b="1" dirty="0">
                <a:solidFill>
                  <a:srgbClr val="FF0000"/>
                </a:solidFill>
              </a:rPr>
              <a:t>SYNTHESIS INHIBITORS</a:t>
            </a:r>
          </a:p>
          <a:p>
            <a:pPr algn="just">
              <a:buNone/>
            </a:pPr>
            <a:r>
              <a:rPr lang="en-US" sz="4000" dirty="0">
                <a:solidFill>
                  <a:srgbClr val="00B050"/>
                </a:solidFill>
              </a:rPr>
              <a:t>e.g. PROBUCOL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US" sz="4000" b="1" dirty="0" smtClean="0">
                <a:solidFill>
                  <a:srgbClr val="FF0000"/>
                </a:solidFill>
              </a:rPr>
              <a:t>CHOLESTEROL </a:t>
            </a:r>
            <a:r>
              <a:rPr lang="en-US" sz="4000" b="1" dirty="0">
                <a:solidFill>
                  <a:srgbClr val="FF0000"/>
                </a:solidFill>
              </a:rPr>
              <a:t>SYNTHESIS INHIBITORS (</a:t>
            </a:r>
            <a:r>
              <a:rPr lang="en-US" sz="4000" b="1" dirty="0" smtClean="0">
                <a:solidFill>
                  <a:srgbClr val="FF0000"/>
                </a:solidFill>
              </a:rPr>
              <a:t>STATINS)</a:t>
            </a:r>
            <a:endParaRPr lang="en-US" sz="4000" b="1" dirty="0">
              <a:solidFill>
                <a:srgbClr val="FF0000"/>
              </a:solidFill>
            </a:endParaRPr>
          </a:p>
          <a:p>
            <a:pPr algn="just">
              <a:buNone/>
            </a:pPr>
            <a:r>
              <a:rPr lang="en-US" sz="4000" dirty="0">
                <a:solidFill>
                  <a:srgbClr val="00B050"/>
                </a:solidFill>
              </a:rPr>
              <a:t>e.g. LOVASTATIN, MEVASTATIN, SIMVASTATIN</a:t>
            </a:r>
            <a:r>
              <a:rPr lang="en-US" sz="4000" dirty="0" smtClean="0">
                <a:solidFill>
                  <a:srgbClr val="00B050"/>
                </a:solidFill>
              </a:rPr>
              <a:t>, PRAVASTATIN</a:t>
            </a:r>
            <a:r>
              <a:rPr lang="en-US" sz="4000" dirty="0">
                <a:solidFill>
                  <a:srgbClr val="00B050"/>
                </a:solidFill>
              </a:rPr>
              <a:t>, </a:t>
            </a:r>
            <a:r>
              <a:rPr lang="en-US" sz="4000" dirty="0" smtClean="0">
                <a:solidFill>
                  <a:srgbClr val="00B050"/>
                </a:solidFill>
              </a:rPr>
              <a:t>FLUVASTATIN, ATORVASTATIN</a:t>
            </a:r>
            <a:endParaRPr lang="en-US" sz="4000" dirty="0">
              <a:solidFill>
                <a:srgbClr val="00B050"/>
              </a:solidFill>
            </a:endParaRP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US" sz="4000" b="1" dirty="0" smtClean="0">
                <a:solidFill>
                  <a:srgbClr val="FF0000"/>
                </a:solidFill>
              </a:rPr>
              <a:t>AGENTS </a:t>
            </a:r>
            <a:r>
              <a:rPr lang="en-US" sz="4000" b="1" dirty="0">
                <a:solidFill>
                  <a:srgbClr val="FF0000"/>
                </a:solidFill>
              </a:rPr>
              <a:t>HELPING REMOVAL OF </a:t>
            </a:r>
            <a:r>
              <a:rPr lang="en-US" sz="4000" b="1" dirty="0" smtClean="0">
                <a:solidFill>
                  <a:srgbClr val="FF0000"/>
                </a:solidFill>
              </a:rPr>
              <a:t>LIPOPROTEINS FROM PLASMA </a:t>
            </a:r>
            <a:r>
              <a:rPr lang="en-US" sz="4000" dirty="0" smtClean="0">
                <a:solidFill>
                  <a:srgbClr val="00B050"/>
                </a:solidFill>
              </a:rPr>
              <a:t>e.g</a:t>
            </a:r>
            <a:r>
              <a:rPr lang="en-US" sz="4000" dirty="0">
                <a:solidFill>
                  <a:srgbClr val="00B050"/>
                </a:solidFill>
              </a:rPr>
              <a:t>. HEPARIN</a:t>
            </a:r>
          </a:p>
          <a:p>
            <a:pPr algn="just">
              <a:buNone/>
            </a:pPr>
            <a:endParaRPr lang="en-US" sz="4000" b="1" dirty="0" smtClean="0">
              <a:solidFill>
                <a:srgbClr val="FF0000"/>
              </a:solidFill>
            </a:endParaRPr>
          </a:p>
          <a:p>
            <a:pPr algn="just">
              <a:buFont typeface="Courier New" panose="02070309020205020404" pitchFamily="49" charset="0"/>
              <a:buChar char="o"/>
            </a:pPr>
            <a:r>
              <a:rPr lang="en-US" sz="4000" b="1" dirty="0" smtClean="0">
                <a:solidFill>
                  <a:srgbClr val="FF0000"/>
                </a:solidFill>
              </a:rPr>
              <a:t> </a:t>
            </a:r>
            <a:r>
              <a:rPr lang="en-US" sz="4000" b="1" dirty="0">
                <a:solidFill>
                  <a:srgbClr val="FF0000"/>
                </a:solidFill>
              </a:rPr>
              <a:t>MISCELLANEOUS</a:t>
            </a:r>
          </a:p>
          <a:p>
            <a:pPr algn="just">
              <a:buNone/>
            </a:pPr>
            <a:r>
              <a:rPr lang="en-US" sz="4000" dirty="0">
                <a:solidFill>
                  <a:srgbClr val="00B050"/>
                </a:solidFill>
              </a:rPr>
              <a:t>e.g. ESTROGENS, VITAMIN C</a:t>
            </a:r>
          </a:p>
          <a:p>
            <a:pPr algn="just">
              <a:buNone/>
            </a:pPr>
            <a:r>
              <a:rPr lang="en-US" sz="4000" dirty="0">
                <a:solidFill>
                  <a:srgbClr val="00B050"/>
                </a:solidFill>
              </a:rPr>
              <a:t>↓ PLASMA CHOLESTEROL LEVELS</a:t>
            </a:r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8129096"/>
      </p:ext>
    </p:extLst>
  </p:cSld>
  <p:clrMapOvr>
    <a:masterClrMapping/>
  </p:clrMapOvr>
</p:sld>
</file>

<file path=ppt/slides/slide2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35060"/>
            <a:ext cx="3581400" cy="68016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5334000"/>
            <a:ext cx="3705726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537864"/>
      </p:ext>
    </p:extLst>
  </p:cSld>
  <p:clrMapOvr>
    <a:masterClrMapping/>
  </p:clrMapOvr>
</p:sld>
</file>

<file path=ppt/slides/slide2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57" y="0"/>
            <a:ext cx="908448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661739"/>
      </p:ext>
    </p:extLst>
  </p:cSld>
  <p:clrMapOvr>
    <a:masterClrMapping/>
  </p:clrMapOvr>
</p:sld>
</file>

<file path=ppt/slides/slide2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45405" cy="678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106277"/>
      </p:ext>
    </p:extLst>
  </p:cSld>
  <p:clrMapOvr>
    <a:masterClrMapping/>
  </p:clrMapOvr>
</p:sld>
</file>

<file path=ppt/slides/slide2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1" y="-28723"/>
            <a:ext cx="3886200" cy="532426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5600" y="5334000"/>
            <a:ext cx="3241964" cy="99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698556"/>
      </p:ext>
    </p:extLst>
  </p:cSld>
  <p:clrMapOvr>
    <a:masterClrMapping/>
  </p:clrMapOvr>
</p:sld>
</file>

<file path=ppt/slides/slide2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822" y="457200"/>
            <a:ext cx="9149291" cy="51816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841" y="5791200"/>
            <a:ext cx="8843963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1291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1000" y="914400"/>
            <a:ext cx="8229600" cy="4525963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2800" b="1" dirty="0"/>
              <a:t>SEROTONIN ANTAGONISTS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/>
              <a:t>KETANSERIN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n-US" sz="2800" b="1" dirty="0" smtClean="0"/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b="1" dirty="0" smtClean="0"/>
              <a:t>RENIN INHIBITORS - EMERGING THERAPY</a:t>
            </a:r>
          </a:p>
        </p:txBody>
      </p:sp>
    </p:spTree>
  </p:cSld>
  <p:clrMapOvr>
    <a:masterClrMapping/>
  </p:clrMapOvr>
</p:sld>
</file>

<file path=ppt/slides/slide2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1000" y="533400"/>
            <a:ext cx="8229600" cy="548640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US" sz="3000" b="1" dirty="0">
                <a:solidFill>
                  <a:srgbClr val="FF0000"/>
                </a:solidFill>
              </a:rPr>
              <a:t>NIACIN (NICOTINIC ACID)</a:t>
            </a:r>
          </a:p>
          <a:p>
            <a:pPr algn="just">
              <a:buNone/>
            </a:pPr>
            <a:r>
              <a:rPr lang="en-US" sz="3000" dirty="0"/>
              <a:t>WATER SOLUBLE VITAMIN</a:t>
            </a:r>
          </a:p>
          <a:p>
            <a:pPr algn="just">
              <a:buNone/>
            </a:pPr>
            <a:endParaRPr lang="en-US" sz="3000" b="1" dirty="0" smtClean="0"/>
          </a:p>
          <a:p>
            <a:pPr algn="just">
              <a:buNone/>
            </a:pPr>
            <a:r>
              <a:rPr lang="en-US" sz="3000" b="1" dirty="0" smtClean="0"/>
              <a:t>MOA</a:t>
            </a:r>
            <a:endParaRPr lang="en-US" sz="3000" b="1" dirty="0"/>
          </a:p>
          <a:p>
            <a:pPr algn="just">
              <a:buNone/>
            </a:pPr>
            <a:r>
              <a:rPr lang="en-US" sz="3000" dirty="0"/>
              <a:t>- ↓ HEPATIC SECRETION OF VLDL &amp; ↓ LDL</a:t>
            </a:r>
          </a:p>
          <a:p>
            <a:pPr algn="just">
              <a:buNone/>
            </a:pPr>
            <a:r>
              <a:rPr lang="en-US" sz="3000" dirty="0"/>
              <a:t>- INH. OF HEPATIC CHOLESTEROL SYNTHESIS</a:t>
            </a:r>
          </a:p>
          <a:p>
            <a:pPr algn="just">
              <a:buNone/>
            </a:pPr>
            <a:r>
              <a:rPr lang="en-US" sz="3000" dirty="0"/>
              <a:t>- ↑ CLEARANCE OF VLDL &amp; ↓ PLASMA TGs</a:t>
            </a:r>
          </a:p>
          <a:p>
            <a:pPr algn="just">
              <a:buNone/>
            </a:pPr>
            <a:r>
              <a:rPr lang="en-US" sz="3000" dirty="0"/>
              <a:t>- ↓ CATABOLISM OF HDL → ↑ PLASMA HDL</a:t>
            </a:r>
          </a:p>
          <a:p>
            <a:pPr algn="just">
              <a:buNone/>
            </a:pPr>
            <a:r>
              <a:rPr lang="en-US" sz="3000" dirty="0"/>
              <a:t>- INH. OF LIPOLYSIS → ↓ SUPPLY OF FFA TO LIVER FOR SYNTHESIS OF TGs</a:t>
            </a:r>
          </a:p>
          <a:p>
            <a:pPr algn="just">
              <a:buNone/>
            </a:pPr>
            <a:r>
              <a:rPr lang="en-US" sz="3000" dirty="0"/>
              <a:t>- PLASMA FIBRINOGEN &amp; ↑ TISSUE </a:t>
            </a:r>
            <a:r>
              <a:rPr lang="en-US" sz="3000" dirty="0" smtClean="0"/>
              <a:t>PLASMINOGEN ACTIVATOR → ↓ THROMBOSIS → PREVENT OCCLUSIVE VASCULAR DISEASE</a:t>
            </a:r>
            <a:endParaRPr lang="en-US" sz="3000" dirty="0"/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655679"/>
      </p:ext>
    </p:extLst>
  </p:cSld>
  <p:clrMapOvr>
    <a:masterClrMapping/>
  </p:clrMapOvr>
</p:sld>
</file>

<file path=ppt/slides/slide2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1000" y="457200"/>
            <a:ext cx="8229600" cy="617220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- HYPERLIPIDEMIAS; TYPE </a:t>
            </a:r>
            <a:r>
              <a:rPr lang="en-US" sz="2800" dirty="0">
                <a:solidFill>
                  <a:srgbClr val="00B050"/>
                </a:solidFill>
              </a:rPr>
              <a:t>IIA, IIB, III, IV &amp; V</a:t>
            </a:r>
          </a:p>
          <a:p>
            <a:pPr algn="just"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	IN </a:t>
            </a:r>
            <a:r>
              <a:rPr lang="en-US" sz="2800" dirty="0">
                <a:solidFill>
                  <a:srgbClr val="00B050"/>
                </a:solidFill>
              </a:rPr>
              <a:t>COMB. WITH BILE ACID BINDING </a:t>
            </a:r>
            <a:r>
              <a:rPr lang="en-US" sz="2800" dirty="0" smtClean="0">
                <a:solidFill>
                  <a:srgbClr val="00B050"/>
                </a:solidFill>
              </a:rPr>
              <a:t>RESINS; </a:t>
            </a:r>
            <a:r>
              <a:rPr lang="en-US" sz="2800" dirty="0">
                <a:solidFill>
                  <a:srgbClr val="00B050"/>
                </a:solidFill>
              </a:rPr>
              <a:t>e.g. COLESTIPOL OR </a:t>
            </a:r>
            <a:r>
              <a:rPr lang="en-US" sz="2800" dirty="0" smtClean="0">
                <a:solidFill>
                  <a:srgbClr val="00B050"/>
                </a:solidFill>
              </a:rPr>
              <a:t>CHOLESTYRAMINE</a:t>
            </a:r>
            <a:endParaRPr lang="en-US" sz="2800" dirty="0">
              <a:solidFill>
                <a:srgbClr val="00B050"/>
              </a:solidFill>
            </a:endParaRPr>
          </a:p>
          <a:p>
            <a:pPr algn="just">
              <a:buNone/>
            </a:pPr>
            <a:r>
              <a:rPr lang="en-US" sz="2800" dirty="0">
                <a:solidFill>
                  <a:srgbClr val="00B050"/>
                </a:solidFill>
              </a:rPr>
              <a:t>- HYPERCHOLESTEROLEMIA</a:t>
            </a:r>
          </a:p>
          <a:p>
            <a:pPr algn="just"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	IN </a:t>
            </a:r>
            <a:r>
              <a:rPr lang="en-US" sz="2800" dirty="0">
                <a:solidFill>
                  <a:srgbClr val="00B050"/>
                </a:solidFill>
              </a:rPr>
              <a:t>COMB. WITH LOVASTATIN OR NEOMYCIN</a:t>
            </a:r>
          </a:p>
          <a:p>
            <a:pPr algn="just">
              <a:buNone/>
            </a:pPr>
            <a:endParaRPr lang="en-US" sz="1200" dirty="0" smtClean="0"/>
          </a:p>
          <a:p>
            <a:pPr algn="just">
              <a:buNone/>
            </a:pPr>
            <a:r>
              <a:rPr lang="en-US" sz="2800" dirty="0" smtClean="0"/>
              <a:t>DOSE  1-2 g </a:t>
            </a:r>
            <a:r>
              <a:rPr lang="en-US" sz="2800" dirty="0" err="1"/>
              <a:t>t.i.d</a:t>
            </a:r>
            <a:r>
              <a:rPr lang="en-US" sz="2800" dirty="0"/>
              <a:t>.  P.O</a:t>
            </a:r>
            <a:r>
              <a:rPr lang="en-US" sz="2800" dirty="0" smtClean="0"/>
              <a:t>.</a:t>
            </a:r>
          </a:p>
          <a:p>
            <a:pPr algn="just">
              <a:buNone/>
            </a:pPr>
            <a:endParaRPr lang="en-US" sz="1200" dirty="0" smtClean="0">
              <a:solidFill>
                <a:srgbClr val="FF0000"/>
              </a:solidFill>
            </a:endParaRPr>
          </a:p>
          <a:p>
            <a:pPr algn="just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FLUSHING, CUTANEOUS VASODILATION, PRURITIS, NAUSEA, ABD. PAIN, HYPERURICEMIA, GOUT, TOLERANCE, CARBOHYDRATE INTOLERANCE, HEPATOTOXICITY, JAUNDICE, RARELY ARRHYTHMIAS</a:t>
            </a:r>
          </a:p>
        </p:txBody>
      </p:sp>
    </p:spTree>
    <p:extLst>
      <p:ext uri="{BB962C8B-B14F-4D97-AF65-F5344CB8AC3E}">
        <p14:creationId xmlns:p14="http://schemas.microsoft.com/office/powerpoint/2010/main" val="2273441934"/>
      </p:ext>
    </p:extLst>
  </p:cSld>
  <p:clrMapOvr>
    <a:masterClrMapping/>
  </p:clrMapOvr>
</p:sld>
</file>

<file path=ppt/slides/slide2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100792"/>
            <a:ext cx="3333750" cy="559160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1186" y="5791200"/>
            <a:ext cx="3241964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685040"/>
      </p:ext>
    </p:extLst>
  </p:cSld>
  <p:clrMapOvr>
    <a:masterClrMapping/>
  </p:clrMapOvr>
</p:sld>
</file>

<file path=ppt/slides/slide2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1" y="609599"/>
            <a:ext cx="5482242" cy="403825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5600" y="5105400"/>
            <a:ext cx="42672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160666"/>
      </p:ext>
    </p:extLst>
  </p:cSld>
  <p:clrMapOvr>
    <a:masterClrMapping/>
  </p:clrMapOvr>
</p:sld>
</file>

<file path=ppt/slides/slide2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04800" y="304800"/>
            <a:ext cx="8534400" cy="601980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US" sz="3300" b="1" dirty="0" smtClean="0">
                <a:solidFill>
                  <a:srgbClr val="FF0000"/>
                </a:solidFill>
              </a:rPr>
              <a:t>FIBRATES</a:t>
            </a:r>
          </a:p>
          <a:p>
            <a:pPr algn="just">
              <a:buNone/>
            </a:pPr>
            <a:r>
              <a:rPr lang="en-US" sz="3300" b="1" dirty="0" smtClean="0"/>
              <a:t>MOA</a:t>
            </a:r>
          </a:p>
          <a:p>
            <a:pPr algn="just">
              <a:buNone/>
            </a:pPr>
            <a:r>
              <a:rPr lang="en-US" sz="3300" dirty="0" smtClean="0"/>
              <a:t>- ↑ LPL ACTIVITY → ↓ PLASMA TGs &amp; VLDL</a:t>
            </a:r>
          </a:p>
          <a:p>
            <a:pPr algn="just">
              <a:buFontTx/>
              <a:buChar char="-"/>
            </a:pPr>
            <a:r>
              <a:rPr lang="en-US" sz="3300" dirty="0" smtClean="0"/>
              <a:t>↓ LDL</a:t>
            </a:r>
          </a:p>
          <a:p>
            <a:pPr algn="just">
              <a:buFontTx/>
              <a:buChar char="-"/>
            </a:pPr>
            <a:r>
              <a:rPr lang="en-US" sz="3300" dirty="0" smtClean="0"/>
              <a:t>↓ HEPATIC LIPID SYNTHESIS</a:t>
            </a:r>
          </a:p>
          <a:p>
            <a:pPr algn="just">
              <a:buFontTx/>
              <a:buChar char="-"/>
            </a:pPr>
            <a:r>
              <a:rPr lang="en-US" sz="3300" dirty="0" smtClean="0"/>
              <a:t>↑ PLASMA HDL</a:t>
            </a:r>
          </a:p>
          <a:p>
            <a:pPr algn="just">
              <a:buNone/>
            </a:pPr>
            <a:endParaRPr lang="en-US" sz="1700" dirty="0"/>
          </a:p>
          <a:p>
            <a:pPr algn="just">
              <a:buNone/>
            </a:pPr>
            <a:r>
              <a:rPr lang="en-US" sz="3300" dirty="0" smtClean="0">
                <a:solidFill>
                  <a:srgbClr val="00B050"/>
                </a:solidFill>
              </a:rPr>
              <a:t>MIXED </a:t>
            </a:r>
            <a:r>
              <a:rPr lang="en-US" sz="3300" dirty="0">
                <a:solidFill>
                  <a:srgbClr val="00B050"/>
                </a:solidFill>
              </a:rPr>
              <a:t>HYPERLIPIDEMIAS</a:t>
            </a:r>
            <a:r>
              <a:rPr lang="en-US" sz="3300" dirty="0"/>
              <a:t> </a:t>
            </a:r>
            <a:endParaRPr lang="en-US" sz="3300" dirty="0" smtClean="0"/>
          </a:p>
          <a:p>
            <a:pPr algn="just">
              <a:buNone/>
            </a:pPr>
            <a:r>
              <a:rPr lang="en-US" sz="3300" dirty="0" smtClean="0"/>
              <a:t>		(</a:t>
            </a:r>
            <a:r>
              <a:rPr lang="en-US" sz="3300" dirty="0"/>
              <a:t>↑ CHOLESTEROL &amp; TGs</a:t>
            </a:r>
            <a:r>
              <a:rPr lang="en-US" sz="3300" dirty="0" smtClean="0"/>
              <a:t>) - DRUGS </a:t>
            </a:r>
            <a:r>
              <a:rPr lang="en-US" sz="3300" dirty="0"/>
              <a:t>OF CHOICE</a:t>
            </a:r>
          </a:p>
          <a:p>
            <a:pPr algn="just">
              <a:buNone/>
            </a:pPr>
            <a:r>
              <a:rPr lang="en-US" sz="3300" dirty="0" smtClean="0">
                <a:solidFill>
                  <a:srgbClr val="00B050"/>
                </a:solidFill>
              </a:rPr>
              <a:t>HYPERCHOLESTEROLEMIA</a:t>
            </a:r>
            <a:endParaRPr lang="en-US" sz="3300" dirty="0">
              <a:solidFill>
                <a:srgbClr val="00B050"/>
              </a:solidFill>
            </a:endParaRPr>
          </a:p>
          <a:p>
            <a:pPr algn="just">
              <a:buNone/>
            </a:pPr>
            <a:r>
              <a:rPr lang="en-US" sz="3300" dirty="0" smtClean="0"/>
              <a:t>		ALONE </a:t>
            </a:r>
            <a:r>
              <a:rPr lang="en-US" sz="3300" dirty="0"/>
              <a:t>OR IN COMBINATION WITH </a:t>
            </a:r>
            <a:r>
              <a:rPr lang="en-US" sz="3300" dirty="0" smtClean="0"/>
              <a:t>ANION-	EXCHANGE RESINS</a:t>
            </a:r>
          </a:p>
          <a:p>
            <a:pPr algn="just">
              <a:buNone/>
            </a:pPr>
            <a:r>
              <a:rPr lang="en-US" sz="3300" dirty="0" smtClean="0">
                <a:solidFill>
                  <a:srgbClr val="00B050"/>
                </a:solidFill>
              </a:rPr>
              <a:t>TYPE </a:t>
            </a:r>
            <a:r>
              <a:rPr lang="en-US" sz="3300" dirty="0">
                <a:solidFill>
                  <a:srgbClr val="00B050"/>
                </a:solidFill>
              </a:rPr>
              <a:t>III, IV &amp; V HYPERLIPIDEMIAS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1603569"/>
      </p:ext>
    </p:extLst>
  </p:cSld>
  <p:clrMapOvr>
    <a:masterClrMapping/>
  </p:clrMapOvr>
</p:sld>
</file>

<file path=ppt/slides/slide2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609600"/>
            <a:ext cx="8229600" cy="5334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800" dirty="0" smtClean="0"/>
              <a:t>COMPLETELY </a:t>
            </a:r>
            <a:r>
              <a:rPr lang="en-US" sz="2800" dirty="0"/>
              <a:t>ABS. AFTER ORAL ADM.</a:t>
            </a:r>
          </a:p>
          <a:p>
            <a:pPr>
              <a:buNone/>
            </a:pPr>
            <a:r>
              <a:rPr lang="en-US" sz="2800" dirty="0"/>
              <a:t>UNDERGO EXT. MET., 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EXC</a:t>
            </a:r>
            <a:r>
              <a:rPr lang="en-US" sz="2800" dirty="0"/>
              <a:t>. IN </a:t>
            </a:r>
            <a:r>
              <a:rPr lang="en-US" sz="2800" dirty="0" smtClean="0"/>
              <a:t>URINE AS GLUCURONIDE CONJUGATES</a:t>
            </a:r>
            <a:endParaRPr lang="en-US" sz="2800" dirty="0"/>
          </a:p>
          <a:p>
            <a:pPr>
              <a:buNone/>
            </a:pPr>
            <a:r>
              <a:rPr lang="en-US" sz="2800" dirty="0"/>
              <a:t>BOUND TO ALBUMIN</a:t>
            </a:r>
            <a:r>
              <a:rPr lang="en-US" sz="2800" dirty="0">
                <a:solidFill>
                  <a:srgbClr val="FF0000"/>
                </a:solidFill>
              </a:rPr>
              <a:t>→</a:t>
            </a:r>
            <a:r>
              <a:rPr lang="en-US" sz="2800" dirty="0" smtClean="0">
                <a:solidFill>
                  <a:srgbClr val="FF0000"/>
                </a:solidFill>
              </a:rPr>
              <a:t>D/I</a:t>
            </a:r>
          </a:p>
          <a:p>
            <a:pPr>
              <a:buNone/>
            </a:pPr>
            <a:endParaRPr lang="en-US" sz="2800" dirty="0" smtClean="0">
              <a:solidFill>
                <a:srgbClr val="FF0000"/>
              </a:solidFill>
            </a:endParaRPr>
          </a:p>
          <a:p>
            <a:pPr algn="just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GI </a:t>
            </a:r>
            <a:r>
              <a:rPr lang="en-US" sz="2800" dirty="0">
                <a:solidFill>
                  <a:srgbClr val="FF0000"/>
                </a:solidFill>
              </a:rPr>
              <a:t>UPSETS, NAUSEA, ABD. DISCOMFORT, DIARRHEA,</a:t>
            </a:r>
          </a:p>
          <a:p>
            <a:pPr algn="just">
              <a:buNone/>
            </a:pPr>
            <a:r>
              <a:rPr lang="en-US" sz="2800" dirty="0">
                <a:solidFill>
                  <a:srgbClr val="FF0000"/>
                </a:solidFill>
              </a:rPr>
              <a:t>DROWSINESS, WEAKNESS, GIDDINESS, MYOSITIS,</a:t>
            </a:r>
          </a:p>
          <a:p>
            <a:pPr algn="just">
              <a:buNone/>
            </a:pPr>
            <a:r>
              <a:rPr lang="en-US" sz="2800" dirty="0">
                <a:solidFill>
                  <a:srgbClr val="FF0000"/>
                </a:solidFill>
              </a:rPr>
              <a:t>MYALGIA, RASHES, HEADACHE, </a:t>
            </a:r>
            <a:r>
              <a:rPr lang="en-US" sz="2800" dirty="0" smtClean="0">
                <a:solidFill>
                  <a:srgbClr val="FF0000"/>
                </a:solidFill>
              </a:rPr>
              <a:t>CHOLELITHIASIS</a:t>
            </a:r>
            <a:endParaRPr lang="en-US" sz="2800" dirty="0">
              <a:solidFill>
                <a:srgbClr val="FF0000"/>
              </a:solidFill>
            </a:endParaRPr>
          </a:p>
          <a:p>
            <a:pPr algn="just">
              <a:buNone/>
            </a:pPr>
            <a:endParaRPr lang="en-US" sz="2800" dirty="0" smtClean="0">
              <a:solidFill>
                <a:srgbClr val="FF0000"/>
              </a:solidFill>
            </a:endParaRPr>
          </a:p>
          <a:p>
            <a:pPr algn="just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C/I - HEPATIC </a:t>
            </a:r>
            <a:r>
              <a:rPr lang="en-US" sz="2800" dirty="0">
                <a:solidFill>
                  <a:srgbClr val="FF0000"/>
                </a:solidFill>
              </a:rPr>
              <a:t>OR RENAL DYSFUNCTION</a:t>
            </a:r>
          </a:p>
          <a:p>
            <a:pPr>
              <a:buNone/>
            </a:pP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754356"/>
      </p:ext>
    </p:extLst>
  </p:cSld>
  <p:clrMapOvr>
    <a:masterClrMapping/>
  </p:clrMapOvr>
</p:sld>
</file>

<file path=ppt/slides/slide2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143000" y="228600"/>
            <a:ext cx="7162800" cy="61722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CLOFIBRATE </a:t>
            </a:r>
            <a:r>
              <a:rPr lang="en-US" sz="2800" b="1" dirty="0">
                <a:solidFill>
                  <a:srgbClr val="FF0000"/>
                </a:solidFill>
              </a:rPr>
              <a:t>(ATROMID S)</a:t>
            </a:r>
          </a:p>
          <a:p>
            <a:pPr>
              <a:buNone/>
            </a:pPr>
            <a:r>
              <a:rPr lang="en-US" sz="2800" dirty="0"/>
              <a:t>t1/2  ≈ </a:t>
            </a:r>
            <a:r>
              <a:rPr lang="en-US" sz="2800" dirty="0" smtClean="0"/>
              <a:t>12hr     AVAILABLE AS CAPSULES</a:t>
            </a:r>
            <a:endParaRPr lang="en-US" sz="2800" dirty="0"/>
          </a:p>
          <a:p>
            <a:pPr>
              <a:buNone/>
            </a:pPr>
            <a:r>
              <a:rPr lang="en-US" sz="2800" dirty="0" smtClean="0"/>
              <a:t>DOSE: 0.5-1 g </a:t>
            </a:r>
            <a:r>
              <a:rPr lang="en-US" sz="2800" dirty="0" err="1"/>
              <a:t>b.i.d</a:t>
            </a:r>
            <a:r>
              <a:rPr lang="en-US" sz="2800" dirty="0"/>
              <a:t>. </a:t>
            </a:r>
            <a:r>
              <a:rPr lang="en-US" sz="2800" dirty="0" smtClean="0"/>
              <a:t>P.O</a:t>
            </a:r>
            <a:r>
              <a:rPr lang="en-US" sz="2800" dirty="0"/>
              <a:t>.</a:t>
            </a:r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↓ LIBIDO, </a:t>
            </a:r>
            <a:r>
              <a:rPr lang="en-US" sz="2800" dirty="0">
                <a:solidFill>
                  <a:srgbClr val="FF0000"/>
                </a:solidFill>
              </a:rPr>
              <a:t>HAIR LOSS  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MORE TOXIC - </a:t>
            </a:r>
            <a:r>
              <a:rPr lang="en-US" sz="2800" dirty="0">
                <a:solidFill>
                  <a:srgbClr val="FF0000"/>
                </a:solidFill>
              </a:rPr>
              <a:t>↑ </a:t>
            </a:r>
            <a:r>
              <a:rPr lang="en-US" sz="2800" dirty="0" smtClean="0">
                <a:solidFill>
                  <a:srgbClr val="FF0000"/>
                </a:solidFill>
              </a:rPr>
              <a:t>MORTALITY</a:t>
            </a:r>
            <a:endParaRPr lang="en-US" sz="2800" dirty="0">
              <a:solidFill>
                <a:srgbClr val="FF0000"/>
              </a:solidFill>
            </a:endParaRPr>
          </a:p>
          <a:p>
            <a:pPr>
              <a:buNone/>
            </a:pPr>
            <a:endParaRPr lang="en-US" sz="2800" b="1" dirty="0"/>
          </a:p>
          <a:p>
            <a:pPr algn="ctr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GEMFIBROZIL </a:t>
            </a:r>
            <a:r>
              <a:rPr lang="en-US" sz="2800" b="1" dirty="0">
                <a:solidFill>
                  <a:srgbClr val="FF0000"/>
                </a:solidFill>
              </a:rPr>
              <a:t>(LOPID)</a:t>
            </a:r>
          </a:p>
          <a:p>
            <a:pPr>
              <a:buNone/>
            </a:pPr>
            <a:r>
              <a:rPr lang="en-US" sz="2800" dirty="0"/>
              <a:t>SIMILAR TO </a:t>
            </a:r>
            <a:r>
              <a:rPr lang="en-US" sz="2800" dirty="0" smtClean="0"/>
              <a:t>CLOFIBRATE   </a:t>
            </a:r>
          </a:p>
          <a:p>
            <a:pPr>
              <a:buNone/>
            </a:pPr>
            <a:r>
              <a:rPr lang="en-US" sz="2800" dirty="0" smtClean="0"/>
              <a:t>MORE EFFECTIVE - ↓ TG</a:t>
            </a:r>
          </a:p>
          <a:p>
            <a:pPr>
              <a:buNone/>
            </a:pPr>
            <a:r>
              <a:rPr lang="en-US" sz="2800" dirty="0" smtClean="0"/>
              <a:t>SHORT  t1/2 – 1.5 </a:t>
            </a:r>
            <a:r>
              <a:rPr lang="en-US" sz="2800" dirty="0" err="1" smtClean="0"/>
              <a:t>hr</a:t>
            </a:r>
            <a:r>
              <a:rPr lang="en-US" sz="2800" dirty="0" smtClean="0"/>
              <a:t>            AVAIL. AS CAPSULES</a:t>
            </a:r>
          </a:p>
          <a:p>
            <a:pPr>
              <a:buNone/>
            </a:pPr>
            <a:r>
              <a:rPr lang="en-US" sz="2800" dirty="0" smtClean="0"/>
              <a:t>DOSE: 500 mg </a:t>
            </a:r>
            <a:r>
              <a:rPr lang="en-US" sz="2800" dirty="0" err="1"/>
              <a:t>b.i.d</a:t>
            </a:r>
            <a:r>
              <a:rPr lang="en-US" sz="2800" dirty="0"/>
              <a:t>. P.O.</a:t>
            </a:r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LEUKOCYTOPENIA</a:t>
            </a:r>
            <a:endParaRPr lang="en-US" sz="2800" dirty="0">
              <a:solidFill>
                <a:srgbClr val="FF0000"/>
              </a:solidFill>
            </a:endParaRPr>
          </a:p>
          <a:p>
            <a:pPr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02126169"/>
      </p:ext>
    </p:extLst>
  </p:cSld>
  <p:clrMapOvr>
    <a:masterClrMapping/>
  </p:clrMapOvr>
</p:sld>
</file>

<file path=ppt/slides/slide2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62805"/>
            <a:ext cx="3505200" cy="676689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0" y="5486400"/>
            <a:ext cx="3124200" cy="1064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994741"/>
      </p:ext>
    </p:extLst>
  </p:cSld>
  <p:clrMapOvr>
    <a:masterClrMapping/>
  </p:clrMapOvr>
</p:sld>
</file>

<file path=ppt/slides/slide2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447800" y="914400"/>
            <a:ext cx="6096000" cy="4525963"/>
          </a:xfrm>
        </p:spPr>
        <p:txBody>
          <a:bodyPr/>
          <a:lstStyle/>
          <a:p>
            <a:pPr algn="ctr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FENOFIBRATE</a:t>
            </a:r>
            <a:endParaRPr lang="en-US" sz="2800" b="1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2800" dirty="0"/>
              <a:t>SIMILAR TO CLOFIBRATE &amp; GEMFIBROZIL</a:t>
            </a:r>
          </a:p>
          <a:p>
            <a:pPr>
              <a:buNone/>
            </a:pPr>
            <a:r>
              <a:rPr lang="en-US" sz="2800" dirty="0"/>
              <a:t>MORE EFFECTIVE IN ↓ LDL</a:t>
            </a:r>
          </a:p>
          <a:p>
            <a:pPr>
              <a:buNone/>
            </a:pPr>
            <a:r>
              <a:rPr lang="en-US" sz="2800" dirty="0" smtClean="0"/>
              <a:t>DOSE: 100 mg  </a:t>
            </a:r>
            <a:r>
              <a:rPr lang="en-US" sz="2800" dirty="0" err="1"/>
              <a:t>t.i.d</a:t>
            </a:r>
            <a:r>
              <a:rPr lang="en-US" sz="2800" dirty="0"/>
              <a:t>.</a:t>
            </a:r>
          </a:p>
          <a:p>
            <a:pPr>
              <a:buNone/>
            </a:pPr>
            <a:endParaRPr lang="en-US" sz="2800" b="1" dirty="0"/>
          </a:p>
          <a:p>
            <a:pPr algn="ctr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BENZAFIBRATE</a:t>
            </a:r>
            <a:endParaRPr lang="en-US" sz="2800" b="1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2800" dirty="0"/>
              <a:t>SIMILAR TO FENOFIBRATE</a:t>
            </a:r>
          </a:p>
          <a:p>
            <a:pPr>
              <a:buNone/>
            </a:pPr>
            <a:r>
              <a:rPr lang="en-US" sz="2800" dirty="0" smtClean="0"/>
              <a:t>DOSE: 200 mg  </a:t>
            </a:r>
            <a:r>
              <a:rPr lang="en-US" sz="2800" dirty="0" err="1" smtClean="0"/>
              <a:t>t.i.d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19983866"/>
      </p:ext>
    </p:extLst>
  </p:cSld>
  <p:clrMapOvr>
    <a:masterClrMapping/>
  </p:clrMapOvr>
</p:sld>
</file>

<file path=ppt/slides/slide2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33400" y="685800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β- </a:t>
            </a:r>
            <a:r>
              <a:rPr lang="en-US" sz="2800" b="1" dirty="0">
                <a:solidFill>
                  <a:srgbClr val="FF0000"/>
                </a:solidFill>
              </a:rPr>
              <a:t>SITOSTEROLS</a:t>
            </a:r>
          </a:p>
          <a:p>
            <a:pPr>
              <a:buNone/>
            </a:pPr>
            <a:r>
              <a:rPr lang="en-US" sz="2800" dirty="0"/>
              <a:t>CHEM. SIMILAR TO CHOLESTEROL</a:t>
            </a:r>
          </a:p>
          <a:p>
            <a:pPr>
              <a:buNone/>
            </a:pPr>
            <a:r>
              <a:rPr lang="en-US" sz="2800" dirty="0" smtClean="0"/>
              <a:t>INTERFERE WITH CHOLESTEROL </a:t>
            </a:r>
            <a:r>
              <a:rPr lang="en-US" sz="2800" dirty="0"/>
              <a:t>ABS. FROM INTESTINE</a:t>
            </a:r>
          </a:p>
          <a:p>
            <a:pPr>
              <a:buNone/>
            </a:pPr>
            <a:r>
              <a:rPr lang="en-US" sz="2800" dirty="0" smtClean="0"/>
              <a:t>			BY COMPETING </a:t>
            </a:r>
            <a:r>
              <a:rPr lang="en-US" sz="2800" dirty="0"/>
              <a:t>FOR ITS ABS. SITES</a:t>
            </a:r>
          </a:p>
          <a:p>
            <a:pPr>
              <a:buNone/>
            </a:pPr>
            <a:r>
              <a:rPr lang="en-US" sz="2800" dirty="0"/>
              <a:t>↓ ABS. OF EXOGENOUS CH. FROM DIET &amp;</a:t>
            </a:r>
          </a:p>
          <a:p>
            <a:pPr>
              <a:buNone/>
            </a:pPr>
            <a:r>
              <a:rPr lang="en-US" sz="2800" dirty="0"/>
              <a:t>                     </a:t>
            </a:r>
            <a:r>
              <a:rPr lang="en-US" sz="2800" dirty="0" smtClean="0"/>
              <a:t>	ENDOGENOUS </a:t>
            </a:r>
            <a:r>
              <a:rPr lang="en-US" sz="2800" dirty="0"/>
              <a:t>CH. FROM BILE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DOSE: 5 g </a:t>
            </a:r>
            <a:r>
              <a:rPr lang="en-US" sz="2800" dirty="0"/>
              <a:t>ORALLY BEFORE EACH </a:t>
            </a:r>
            <a:r>
              <a:rPr lang="en-US" sz="2800" dirty="0" smtClean="0"/>
              <a:t>MEAL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597251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304800"/>
            <a:ext cx="8229600" cy="586740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2800" b="1" dirty="0" smtClean="0"/>
              <a:t>ANGIOTENSIN CONVERTING ENZYME (ACE) INHIBITORS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CAPTOPRIL, ENALAPRIL, LISINOPRIL, QUINAPRIL, RAMIPRIL, BENAZEPRIL, FOSINOPRIL, ALACEPRIL, CILAZIPRIL, ZOFENOPRIL, DELAPRIL, SPIRAPRIL, TRANOLAPRIL,TEPROTIDE, PERINDOPRIL, MOEXIPRIL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b="1" dirty="0"/>
              <a:t>ANGIOTENSIN-II RECEPTOR BLOCKERS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/>
              <a:t>LOSARTAN, VALSARTAN, SARALASIN</a:t>
            </a:r>
          </a:p>
          <a:p>
            <a:pPr algn="just">
              <a:lnSpc>
                <a:spcPct val="150000"/>
              </a:lnSpc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91310782"/>
      </p:ext>
    </p:extLst>
  </p:cSld>
  <p:clrMapOvr>
    <a:masterClrMapping/>
  </p:clrMapOvr>
</p:sld>
</file>

<file path=ppt/slides/slide2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76200" y="152400"/>
            <a:ext cx="8763000" cy="66294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BILE ACID- BINDING RESINS OR </a:t>
            </a:r>
          </a:p>
          <a:p>
            <a:pPr algn="ctr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ANION- EXCHANGE RESINS</a:t>
            </a:r>
          </a:p>
          <a:p>
            <a:pPr>
              <a:buNone/>
            </a:pPr>
            <a:r>
              <a:rPr lang="en-US" sz="2800" dirty="0" smtClean="0"/>
              <a:t>VERY </a:t>
            </a:r>
            <a:r>
              <a:rPr lang="en-US" sz="2800" dirty="0"/>
              <a:t>LARGE POLYMERIC </a:t>
            </a:r>
            <a:r>
              <a:rPr lang="en-US" sz="2800" dirty="0" smtClean="0"/>
              <a:t>RESINS HAVING </a:t>
            </a:r>
            <a:r>
              <a:rPr lang="en-US" sz="2800" dirty="0"/>
              <a:t>FIXED +VE </a:t>
            </a:r>
            <a:r>
              <a:rPr lang="en-US" sz="2800" dirty="0" smtClean="0"/>
              <a:t>			CHARGE SITES</a:t>
            </a:r>
          </a:p>
          <a:p>
            <a:pPr>
              <a:buNone/>
            </a:pPr>
            <a:r>
              <a:rPr lang="en-US" sz="2800" dirty="0" smtClean="0"/>
              <a:t>	</a:t>
            </a:r>
            <a:r>
              <a:rPr lang="en-US" sz="1400" dirty="0" smtClean="0"/>
              <a:t>	</a:t>
            </a:r>
            <a:r>
              <a:rPr lang="en-US" sz="2800" dirty="0" smtClean="0"/>
              <a:t>			</a:t>
            </a:r>
          </a:p>
          <a:p>
            <a:pPr>
              <a:buNone/>
            </a:pPr>
            <a:r>
              <a:rPr lang="en-US" sz="2800" dirty="0" smtClean="0"/>
              <a:t>BIND </a:t>
            </a:r>
            <a:r>
              <a:rPr lang="en-US" sz="2800" dirty="0"/>
              <a:t>NEGATIVELY CHARGED BILE ACIDS IN INT. TRACT   </a:t>
            </a:r>
          </a:p>
          <a:p>
            <a:pPr>
              <a:buNone/>
            </a:pPr>
            <a:r>
              <a:rPr lang="en-US" sz="2800" dirty="0"/>
              <a:t> </a:t>
            </a:r>
            <a:r>
              <a:rPr lang="en-US" sz="2800" dirty="0" smtClean="0"/>
              <a:t>    </a:t>
            </a:r>
          </a:p>
          <a:p>
            <a:pPr>
              <a:buNone/>
            </a:pPr>
            <a:r>
              <a:rPr lang="en-US" sz="2800" dirty="0" smtClean="0"/>
              <a:t>↓ </a:t>
            </a:r>
            <a:r>
              <a:rPr lang="en-US" sz="2800" dirty="0"/>
              <a:t>BILE ACID ABS</a:t>
            </a:r>
            <a:r>
              <a:rPr lang="en-US" sz="2800" dirty="0" smtClean="0"/>
              <a:t>.       ↓ </a:t>
            </a:r>
            <a:r>
              <a:rPr lang="en-US" sz="2800" dirty="0"/>
              <a:t>AVAILABILITY OF BILE </a:t>
            </a:r>
            <a:r>
              <a:rPr lang="en-US" sz="2800" dirty="0" smtClean="0"/>
              <a:t>ACIDS      </a:t>
            </a:r>
          </a:p>
          <a:p>
            <a:pPr>
              <a:buNone/>
            </a:pPr>
            <a:endParaRPr lang="en-US" sz="2800" dirty="0"/>
          </a:p>
          <a:p>
            <a:pPr>
              <a:buNone/>
            </a:pPr>
            <a:r>
              <a:rPr lang="en-US" sz="2800" dirty="0" smtClean="0"/>
              <a:t>		↑ </a:t>
            </a:r>
            <a:r>
              <a:rPr lang="en-US" sz="2800" dirty="0"/>
              <a:t>7-α-HYDROXYLATION OF </a:t>
            </a:r>
            <a:r>
              <a:rPr lang="en-US" sz="2800" dirty="0" smtClean="0"/>
              <a:t>CH. </a:t>
            </a:r>
            <a:r>
              <a:rPr lang="en-US" sz="2800" dirty="0"/>
              <a:t>IN </a:t>
            </a:r>
            <a:r>
              <a:rPr lang="en-US" sz="2800" dirty="0" smtClean="0"/>
              <a:t>LIVER      </a:t>
            </a:r>
          </a:p>
          <a:p>
            <a:pPr>
              <a:buNone/>
            </a:pPr>
            <a:r>
              <a:rPr lang="en-US" sz="2800" dirty="0" smtClean="0"/>
              <a:t> </a:t>
            </a:r>
            <a:r>
              <a:rPr lang="en-US" sz="2800" dirty="0"/>
              <a:t>↓ </a:t>
            </a:r>
            <a:r>
              <a:rPr lang="en-US" sz="2800" dirty="0" smtClean="0"/>
              <a:t>CH. ABS</a:t>
            </a:r>
            <a:r>
              <a:rPr lang="en-US" sz="2800" dirty="0"/>
              <a:t>.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	 	 ↓ BODY CH. POOL	BILE ACIDS→ EXC. IN FECES</a:t>
            </a:r>
          </a:p>
          <a:p>
            <a:pPr>
              <a:buNone/>
            </a:pPr>
            <a:r>
              <a:rPr lang="en-US" sz="2800" dirty="0" smtClean="0"/>
              <a:t>		</a:t>
            </a:r>
            <a:r>
              <a:rPr lang="en-US" sz="2800" dirty="0"/>
              <a:t>↑ LDL RECEPTOR 	</a:t>
            </a:r>
            <a:r>
              <a:rPr lang="en-US" sz="2800" dirty="0" smtClean="0"/>
              <a:t>        ↓ PLASMA LDL</a:t>
            </a:r>
            <a:endParaRPr lang="en-US" sz="2800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819400" y="3960812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5400000">
            <a:off x="5410994" y="5447506"/>
            <a:ext cx="7620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3194458" y="5105400"/>
            <a:ext cx="5942" cy="7239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Down Arrow 1"/>
          <p:cNvSpPr/>
          <p:nvPr/>
        </p:nvSpPr>
        <p:spPr>
          <a:xfrm>
            <a:off x="3393077" y="2055812"/>
            <a:ext cx="45719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own Arrow 3"/>
          <p:cNvSpPr/>
          <p:nvPr/>
        </p:nvSpPr>
        <p:spPr>
          <a:xfrm>
            <a:off x="1600200" y="3124200"/>
            <a:ext cx="76200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/>
          <p:cNvSpPr/>
          <p:nvPr/>
        </p:nvSpPr>
        <p:spPr>
          <a:xfrm>
            <a:off x="4038600" y="4191794"/>
            <a:ext cx="45719" cy="5326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/>
        </p:nvSpPr>
        <p:spPr>
          <a:xfrm>
            <a:off x="1981200" y="6096000"/>
            <a:ext cx="45719" cy="228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>
            <a:off x="3781697" y="6477000"/>
            <a:ext cx="647700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Down Arrow 22"/>
          <p:cNvSpPr/>
          <p:nvPr/>
        </p:nvSpPr>
        <p:spPr>
          <a:xfrm>
            <a:off x="609600" y="4191794"/>
            <a:ext cx="45719" cy="10660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ight Arrow 23"/>
          <p:cNvSpPr/>
          <p:nvPr/>
        </p:nvSpPr>
        <p:spPr>
          <a:xfrm>
            <a:off x="762000" y="5943600"/>
            <a:ext cx="396241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Down Arrow 24"/>
          <p:cNvSpPr/>
          <p:nvPr/>
        </p:nvSpPr>
        <p:spPr>
          <a:xfrm>
            <a:off x="655319" y="5638800"/>
            <a:ext cx="175261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764448"/>
      </p:ext>
    </p:extLst>
  </p:cSld>
  <p:clrMapOvr>
    <a:masterClrMapping/>
  </p:clrMapOvr>
</p:sld>
</file>

<file path=ppt/slides/slide2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553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800" dirty="0">
                <a:solidFill>
                  <a:srgbClr val="00B050"/>
                </a:solidFill>
              </a:rPr>
              <a:t>HYPERCHOLESTROLEMIA (TYPE IIA)</a:t>
            </a:r>
            <a:endParaRPr lang="en-US" sz="2800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TYPE </a:t>
            </a:r>
            <a:r>
              <a:rPr lang="en-US" sz="2800" dirty="0">
                <a:solidFill>
                  <a:srgbClr val="00B050"/>
                </a:solidFill>
              </a:rPr>
              <a:t>IIB HYPERLIPIDEMIAS</a:t>
            </a:r>
          </a:p>
          <a:p>
            <a:pPr>
              <a:buNone/>
            </a:pPr>
            <a:r>
              <a:rPr lang="en-US" sz="2800" dirty="0">
                <a:solidFill>
                  <a:srgbClr val="00B050"/>
                </a:solidFill>
              </a:rPr>
              <a:t>DRUGS OF CHOICE         IN COMB. WITH DIET OR NIACIN</a:t>
            </a:r>
          </a:p>
          <a:p>
            <a:pPr>
              <a:buNone/>
            </a:pPr>
            <a:r>
              <a:rPr lang="en-US" sz="2800" dirty="0">
                <a:solidFill>
                  <a:srgbClr val="00B050"/>
                </a:solidFill>
              </a:rPr>
              <a:t>PRURITUS DUE TO CHOLESTASIS &amp; ACC. OF BILE </a:t>
            </a:r>
            <a:r>
              <a:rPr lang="en-US" sz="2800" dirty="0" smtClean="0">
                <a:solidFill>
                  <a:srgbClr val="00B050"/>
                </a:solidFill>
              </a:rPr>
              <a:t>ACIDS</a:t>
            </a:r>
            <a:endParaRPr lang="en-US" sz="2800" dirty="0">
              <a:solidFill>
                <a:srgbClr val="00B050"/>
              </a:solidFill>
            </a:endParaRPr>
          </a:p>
          <a:p>
            <a:pPr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SEVERE </a:t>
            </a:r>
            <a:r>
              <a:rPr lang="en-US" sz="2800" dirty="0">
                <a:solidFill>
                  <a:srgbClr val="00B050"/>
                </a:solidFill>
              </a:rPr>
              <a:t>DIGITALIS TOXICITY</a:t>
            </a:r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en-US" sz="2800" dirty="0" smtClean="0"/>
              <a:t>GIVEN </a:t>
            </a:r>
            <a:r>
              <a:rPr lang="en-US" sz="2800" dirty="0"/>
              <a:t>ORALLY      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VERY </a:t>
            </a:r>
            <a:r>
              <a:rPr lang="en-US" sz="2800" dirty="0"/>
              <a:t>LARGE MOLECULES (NOT ABS. OR MET. IN INT</a:t>
            </a:r>
            <a:r>
              <a:rPr lang="en-US" sz="2800" dirty="0" smtClean="0"/>
              <a:t>.) &amp; 	INSOLUBLE </a:t>
            </a:r>
            <a:r>
              <a:rPr lang="en-US" sz="2800" dirty="0"/>
              <a:t>IN WATER</a:t>
            </a:r>
          </a:p>
          <a:p>
            <a:pPr>
              <a:buNone/>
            </a:pPr>
            <a:r>
              <a:rPr lang="en-US" sz="2800" dirty="0" smtClean="0"/>
              <a:t>TOTALLY </a:t>
            </a:r>
            <a:r>
              <a:rPr lang="en-US" sz="2800" dirty="0"/>
              <a:t>EXC. IN FECES</a:t>
            </a:r>
          </a:p>
          <a:p>
            <a:pPr>
              <a:buNone/>
            </a:pPr>
            <a:endParaRPr lang="en-US" sz="1200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GI DISTURBANCES, </a:t>
            </a:r>
            <a:r>
              <a:rPr lang="en-US" sz="2800" dirty="0">
                <a:solidFill>
                  <a:srgbClr val="FF0000"/>
                </a:solidFill>
              </a:rPr>
              <a:t>NAUSEA, FLATULENCE, ABD</a:t>
            </a:r>
            <a:r>
              <a:rPr lang="en-US" sz="2800" dirty="0" smtClean="0">
                <a:solidFill>
                  <a:srgbClr val="FF0000"/>
                </a:solidFill>
              </a:rPr>
              <a:t>. DISTENSION</a:t>
            </a:r>
            <a:r>
              <a:rPr lang="en-US" sz="2800" dirty="0">
                <a:solidFill>
                  <a:srgbClr val="FF0000"/>
                </a:solidFill>
              </a:rPr>
              <a:t>, CONSTIPATION</a:t>
            </a:r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IMPAIRED </a:t>
            </a:r>
            <a:r>
              <a:rPr lang="en-US" sz="2800" dirty="0">
                <a:solidFill>
                  <a:srgbClr val="FF0000"/>
                </a:solidFill>
              </a:rPr>
              <a:t>ABS. OF VIT. A, D, E, K, FOLIC ACID &amp; VIT. </a:t>
            </a:r>
            <a:r>
              <a:rPr lang="en-US" sz="2800" dirty="0" smtClean="0">
                <a:solidFill>
                  <a:srgbClr val="FF0000"/>
                </a:solidFill>
              </a:rPr>
              <a:t>C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2181379"/>
      </p:ext>
    </p:extLst>
  </p:cSld>
  <p:clrMapOvr>
    <a:masterClrMapping/>
  </p:clrMapOvr>
</p:sld>
</file>

<file path=ppt/slides/slide2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04800" y="785018"/>
            <a:ext cx="8534400" cy="4777582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D/I - </a:t>
            </a:r>
            <a:r>
              <a:rPr lang="en-US" sz="2800" dirty="0">
                <a:solidFill>
                  <a:srgbClr val="FF0000"/>
                </a:solidFill>
              </a:rPr>
              <a:t>INTERFERE WITH INT. ABS. OF TETRACYCLINES,</a:t>
            </a:r>
          </a:p>
          <a:p>
            <a:pPr algn="just">
              <a:buNone/>
            </a:pPr>
            <a:r>
              <a:rPr lang="en-US" sz="2800" dirty="0">
                <a:solidFill>
                  <a:srgbClr val="FF0000"/>
                </a:solidFill>
              </a:rPr>
              <a:t>PHENOBARBITAL, DIGOXIN, WARFARIN, PRAVASTATIN,</a:t>
            </a:r>
          </a:p>
          <a:p>
            <a:pPr algn="just">
              <a:buNone/>
            </a:pPr>
            <a:r>
              <a:rPr lang="en-US" sz="2800" dirty="0">
                <a:solidFill>
                  <a:srgbClr val="FF0000"/>
                </a:solidFill>
              </a:rPr>
              <a:t>FLUVASTATIN, ASPIRIN, THIAZIDES, </a:t>
            </a:r>
            <a:r>
              <a:rPr lang="en-US" sz="2800" dirty="0" smtClean="0">
                <a:solidFill>
                  <a:srgbClr val="FF0000"/>
                </a:solidFill>
              </a:rPr>
              <a:t>THYROXINE &amp;</a:t>
            </a:r>
            <a:endParaRPr lang="en-US" sz="2800" dirty="0">
              <a:solidFill>
                <a:srgbClr val="FF0000"/>
              </a:solidFill>
            </a:endParaRPr>
          </a:p>
          <a:p>
            <a:pPr algn="just">
              <a:buNone/>
            </a:pPr>
            <a:r>
              <a:rPr lang="en-US" sz="2800" dirty="0">
                <a:solidFill>
                  <a:srgbClr val="00B050"/>
                </a:solidFill>
              </a:rPr>
              <a:t>TAKEN AT LEAST  1-2 hr BEFORE </a:t>
            </a:r>
            <a:r>
              <a:rPr lang="en-US" sz="2800" dirty="0" smtClean="0">
                <a:solidFill>
                  <a:srgbClr val="00B050"/>
                </a:solidFill>
              </a:rPr>
              <a:t>      </a:t>
            </a:r>
            <a:r>
              <a:rPr lang="en-US" sz="2800" dirty="0"/>
              <a:t>	  </a:t>
            </a:r>
            <a:r>
              <a:rPr lang="en-US" sz="2800" dirty="0" smtClean="0"/>
              <a:t>   </a:t>
            </a:r>
            <a:r>
              <a:rPr lang="en-US" sz="2800" dirty="0" smtClean="0">
                <a:solidFill>
                  <a:srgbClr val="FF0000"/>
                </a:solidFill>
              </a:rPr>
              <a:t>IRON </a:t>
            </a:r>
            <a:r>
              <a:rPr lang="en-US" sz="2800" dirty="0">
                <a:solidFill>
                  <a:srgbClr val="FF0000"/>
                </a:solidFill>
              </a:rPr>
              <a:t>SALTS</a:t>
            </a:r>
          </a:p>
          <a:p>
            <a:pPr algn="just">
              <a:buNone/>
            </a:pPr>
            <a:r>
              <a:rPr lang="en-US" sz="2800" dirty="0">
                <a:solidFill>
                  <a:srgbClr val="00B050"/>
                </a:solidFill>
              </a:rPr>
              <a:t>OR 4-6 hrs AFTER THE BILE ACID BINDING RESINS</a:t>
            </a:r>
          </a:p>
          <a:p>
            <a:pPr algn="just">
              <a:buNone/>
            </a:pPr>
            <a:endParaRPr lang="en-US" sz="2800" dirty="0" smtClean="0"/>
          </a:p>
          <a:p>
            <a:pPr algn="just">
              <a:buNone/>
            </a:pPr>
            <a:r>
              <a:rPr lang="en-US" sz="2800" dirty="0" smtClean="0"/>
              <a:t>CHOLESTYRAMINE </a:t>
            </a:r>
            <a:r>
              <a:rPr lang="en-US" sz="2800" dirty="0"/>
              <a:t>(QUESTRAN) &amp; </a:t>
            </a:r>
            <a:endParaRPr lang="en-US" sz="2800" dirty="0" smtClean="0"/>
          </a:p>
          <a:p>
            <a:pPr algn="just">
              <a:buNone/>
            </a:pPr>
            <a:r>
              <a:rPr lang="en-US" sz="2800" dirty="0" smtClean="0"/>
              <a:t>COLESTIPOL </a:t>
            </a:r>
            <a:r>
              <a:rPr lang="en-US" sz="2800" dirty="0"/>
              <a:t>(COLESTID)</a:t>
            </a:r>
          </a:p>
          <a:p>
            <a:pPr algn="just">
              <a:buNone/>
            </a:pPr>
            <a:endParaRPr lang="en-US" sz="2800" b="1" dirty="0" smtClean="0"/>
          </a:p>
          <a:p>
            <a:pPr algn="just">
              <a:buNone/>
            </a:pPr>
            <a:r>
              <a:rPr lang="en-US" sz="2800" dirty="0" smtClean="0"/>
              <a:t>DOSES: 4-5 </a:t>
            </a:r>
            <a:r>
              <a:rPr lang="en-US" sz="2800" dirty="0"/>
              <a:t>g/day  ↑ UPTO 30-32 </a:t>
            </a:r>
            <a:r>
              <a:rPr lang="en-US" sz="2800" dirty="0" smtClean="0"/>
              <a:t>g/day</a:t>
            </a:r>
            <a:endParaRPr lang="en-US" sz="2800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5029200" y="2438400"/>
            <a:ext cx="12192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1692409"/>
      </p:ext>
    </p:extLst>
  </p:cSld>
  <p:clrMapOvr>
    <a:masterClrMapping/>
  </p:clrMapOvr>
</p:sld>
</file>

<file path=ppt/slides/slide2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412" y="1219199"/>
            <a:ext cx="3484788" cy="400989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200" y="1295399"/>
            <a:ext cx="3352800" cy="408296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0800" y="5715000"/>
            <a:ext cx="3810000" cy="678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950679"/>
      </p:ext>
    </p:extLst>
  </p:cSld>
  <p:clrMapOvr>
    <a:masterClrMapping/>
  </p:clrMapOvr>
</p:sld>
</file>

<file path=ppt/slides/slide2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762000" y="785018"/>
            <a:ext cx="65532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UNSATURATED </a:t>
            </a:r>
            <a:r>
              <a:rPr lang="en-US" sz="2800" b="1" dirty="0">
                <a:solidFill>
                  <a:srgbClr val="FF0000"/>
                </a:solidFill>
              </a:rPr>
              <a:t>FATTY ACIDS</a:t>
            </a:r>
          </a:p>
          <a:p>
            <a:pPr>
              <a:buNone/>
            </a:pPr>
            <a:r>
              <a:rPr lang="en-US" sz="2800" dirty="0"/>
              <a:t>FOUND IN VEGETABLE OILS</a:t>
            </a:r>
          </a:p>
          <a:p>
            <a:pPr>
              <a:buNone/>
            </a:pPr>
            <a:r>
              <a:rPr lang="en-US" sz="2800" dirty="0"/>
              <a:t>MOA- NOT </a:t>
            </a:r>
            <a:r>
              <a:rPr lang="en-US" sz="2800" dirty="0" smtClean="0"/>
              <a:t>CLEAR</a:t>
            </a:r>
          </a:p>
          <a:p>
            <a:pPr>
              <a:buNone/>
            </a:pPr>
            <a:r>
              <a:rPr lang="en-US" sz="2800" dirty="0"/>
              <a:t>↑ CATABOLISM &amp; EXC.OF CHOLESTEROL THROUGH BILE</a:t>
            </a:r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3923390"/>
      </p:ext>
    </p:extLst>
  </p:cSld>
  <p:clrMapOvr>
    <a:masterClrMapping/>
  </p:clrMapOvr>
</p:sld>
</file>

<file path=ppt/slides/slide2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762000" y="152400"/>
            <a:ext cx="7467600" cy="64008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D- </a:t>
            </a:r>
            <a:r>
              <a:rPr lang="en-US" sz="2800" b="1" dirty="0">
                <a:solidFill>
                  <a:srgbClr val="FF0000"/>
                </a:solidFill>
              </a:rPr>
              <a:t>THYROXINE</a:t>
            </a:r>
          </a:p>
          <a:p>
            <a:pPr algn="just">
              <a:buNone/>
            </a:pPr>
            <a:r>
              <a:rPr lang="en-US" sz="2800" dirty="0"/>
              <a:t>- ↑ RATE OF CHOLESTEROL MET. IN LIVER</a:t>
            </a:r>
          </a:p>
          <a:p>
            <a:pPr algn="just">
              <a:buNone/>
            </a:pPr>
            <a:r>
              <a:rPr lang="en-US" sz="2800" dirty="0"/>
              <a:t>- ↑ EXC. OF CHOLESTEROL IN FECES </a:t>
            </a:r>
          </a:p>
          <a:p>
            <a:pPr algn="just">
              <a:buNone/>
            </a:pPr>
            <a:r>
              <a:rPr lang="en-US" sz="2800" dirty="0"/>
              <a:t>- ↑ CONVERSION OF CHOLESTEROL TO BILE ACIDS</a:t>
            </a:r>
          </a:p>
          <a:p>
            <a:pPr algn="just">
              <a:buNone/>
            </a:pPr>
            <a:r>
              <a:rPr lang="en-US" sz="2800" dirty="0"/>
              <a:t>- ↑ SYNTHESIS OF LDL RS. → ↓ PLASMA LDL</a:t>
            </a:r>
          </a:p>
          <a:p>
            <a:pPr algn="just"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FAMILIAL </a:t>
            </a:r>
            <a:r>
              <a:rPr lang="en-US" sz="2800" dirty="0">
                <a:solidFill>
                  <a:srgbClr val="00B050"/>
                </a:solidFill>
              </a:rPr>
              <a:t>HYPERCHOLESTEROLEMIA</a:t>
            </a:r>
          </a:p>
          <a:p>
            <a:pPr algn="just">
              <a:buNone/>
            </a:pPr>
            <a:r>
              <a:rPr lang="en-US" sz="2800" dirty="0" smtClean="0"/>
              <a:t>DOSE: 2 mg/day  </a:t>
            </a:r>
            <a:r>
              <a:rPr lang="en-US" sz="2800" dirty="0"/>
              <a:t>P.O.</a:t>
            </a:r>
          </a:p>
          <a:p>
            <a:pPr algn="just">
              <a:buNone/>
            </a:pPr>
            <a:endParaRPr lang="en-US" sz="2800" b="1" dirty="0" smtClean="0"/>
          </a:p>
          <a:p>
            <a:pPr algn="ctr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HEPARIN</a:t>
            </a:r>
            <a:endParaRPr lang="en-US" sz="2800" b="1" dirty="0">
              <a:solidFill>
                <a:srgbClr val="FF0000"/>
              </a:solidFill>
            </a:endParaRPr>
          </a:p>
          <a:p>
            <a:pPr algn="just">
              <a:buNone/>
            </a:pPr>
            <a:r>
              <a:rPr lang="en-US" sz="2800" dirty="0" smtClean="0"/>
              <a:t>RELEASE </a:t>
            </a:r>
            <a:r>
              <a:rPr lang="en-US" sz="2800" dirty="0"/>
              <a:t>OF TISSUE LIPOPROTEIN LIPASE</a:t>
            </a:r>
          </a:p>
          <a:p>
            <a:pPr algn="just">
              <a:buNone/>
            </a:pPr>
            <a:r>
              <a:rPr lang="en-US" sz="2800" dirty="0"/>
              <a:t>EFECT OF SHORT DURATION</a:t>
            </a:r>
          </a:p>
          <a:p>
            <a:pPr algn="just">
              <a:buNone/>
            </a:pPr>
            <a:r>
              <a:rPr lang="en-US" sz="2800" dirty="0"/>
              <a:t>GIVEN I.M. OR S.C. </a:t>
            </a:r>
            <a:r>
              <a:rPr lang="en-US" sz="2800" dirty="0" smtClean="0"/>
              <a:t>1-2 </a:t>
            </a:r>
            <a:r>
              <a:rPr lang="en-US" sz="2800" dirty="0"/>
              <a:t>TIMES </a:t>
            </a:r>
            <a:r>
              <a:rPr lang="en-US" sz="2800" dirty="0" smtClean="0"/>
              <a:t>WEEKLY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47423275"/>
      </p:ext>
    </p:extLst>
  </p:cSld>
  <p:clrMapOvr>
    <a:masterClrMapping/>
  </p:clrMapOvr>
</p:sld>
</file>

<file path=ppt/slides/slide2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1000" y="609600"/>
            <a:ext cx="8229600" cy="57912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PROBUCOL </a:t>
            </a:r>
            <a:r>
              <a:rPr lang="en-US" sz="2800" b="1" dirty="0">
                <a:solidFill>
                  <a:srgbClr val="FF0000"/>
                </a:solidFill>
              </a:rPr>
              <a:t>(</a:t>
            </a:r>
            <a:r>
              <a:rPr lang="en-US" sz="2800" b="1" dirty="0" smtClean="0">
                <a:solidFill>
                  <a:srgbClr val="FF0000"/>
                </a:solidFill>
              </a:rPr>
              <a:t>LORELCO</a:t>
            </a:r>
            <a:r>
              <a:rPr lang="en-US" sz="2800" b="1" dirty="0">
                <a:solidFill>
                  <a:srgbClr val="FF0000"/>
                </a:solidFill>
              </a:rPr>
              <a:t>)</a:t>
            </a:r>
          </a:p>
          <a:p>
            <a:pPr>
              <a:buNone/>
            </a:pPr>
            <a:r>
              <a:rPr lang="en-US" sz="2800" dirty="0"/>
              <a:t>INT.  IN </a:t>
            </a:r>
            <a:r>
              <a:rPr lang="en-US" sz="2800" dirty="0" smtClean="0"/>
              <a:t>1970s		 BUT ↓ HDL - DISCOURAGED</a:t>
            </a:r>
            <a:endParaRPr lang="en-US" sz="2800" dirty="0"/>
          </a:p>
          <a:p>
            <a:pPr>
              <a:buNone/>
            </a:pPr>
            <a:r>
              <a:rPr lang="en-US" sz="2800" dirty="0" smtClean="0"/>
              <a:t>ANTIOXIDANT </a:t>
            </a:r>
            <a:r>
              <a:rPr lang="en-US" sz="2800" dirty="0"/>
              <a:t>PROPERTY- IMPORTANT IN BLOCKING </a:t>
            </a:r>
            <a:r>
              <a:rPr lang="en-US" sz="2800" dirty="0" smtClean="0"/>
              <a:t>					ATHEROSCLEROSIS</a:t>
            </a:r>
            <a:endParaRPr lang="en-US" sz="2800" dirty="0"/>
          </a:p>
          <a:p>
            <a:pPr>
              <a:buNone/>
            </a:pPr>
            <a:r>
              <a:rPr lang="en-US" sz="2800" dirty="0"/>
              <a:t>EXACT </a:t>
            </a:r>
            <a:r>
              <a:rPr lang="en-US" sz="2800" dirty="0" smtClean="0"/>
              <a:t>MOA - </a:t>
            </a:r>
            <a:r>
              <a:rPr lang="en-US" sz="2800" dirty="0"/>
              <a:t>NOT CLEAR</a:t>
            </a:r>
          </a:p>
          <a:p>
            <a:pPr>
              <a:buNone/>
            </a:pPr>
            <a:r>
              <a:rPr lang="en-US" sz="2800" dirty="0"/>
              <a:t>- INH. STEROLS SYNTHESIS</a:t>
            </a:r>
          </a:p>
          <a:p>
            <a:pPr>
              <a:buNone/>
            </a:pPr>
            <a:r>
              <a:rPr lang="en-US" sz="2800" dirty="0"/>
              <a:t>- </a:t>
            </a:r>
            <a:r>
              <a:rPr lang="en-US" sz="2800" dirty="0" smtClean="0"/>
              <a:t>ANTIOXIDANT </a:t>
            </a:r>
            <a:r>
              <a:rPr lang="en-US" sz="2800" dirty="0"/>
              <a:t>PROPERTY</a:t>
            </a:r>
          </a:p>
          <a:p>
            <a:pPr>
              <a:buNone/>
            </a:pPr>
            <a:endParaRPr lang="en-US" sz="1200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TYPE </a:t>
            </a:r>
            <a:r>
              <a:rPr lang="en-US" sz="2800" dirty="0">
                <a:solidFill>
                  <a:srgbClr val="00B050"/>
                </a:solidFill>
              </a:rPr>
              <a:t>IIA &amp; IIB HYPERCHOLESTEROLEMIA</a:t>
            </a:r>
          </a:p>
          <a:p>
            <a:pPr>
              <a:buNone/>
            </a:pPr>
            <a:r>
              <a:rPr lang="en-US" sz="2800" dirty="0"/>
              <a:t> </a:t>
            </a:r>
            <a:r>
              <a:rPr lang="en-US" sz="2800" dirty="0" smtClean="0"/>
              <a:t>USE </a:t>
            </a:r>
            <a:r>
              <a:rPr lang="en-US" sz="2800" dirty="0"/>
              <a:t>IS RISKY (↓ HDL) </a:t>
            </a:r>
            <a:r>
              <a:rPr lang="en-US" sz="2800" dirty="0" smtClean="0"/>
              <a:t>→ </a:t>
            </a:r>
            <a:r>
              <a:rPr lang="en-US" sz="2800" dirty="0" smtClean="0">
                <a:solidFill>
                  <a:srgbClr val="FF0000"/>
                </a:solidFill>
              </a:rPr>
              <a:t>CARDIOTOXICITY</a:t>
            </a:r>
            <a:endParaRPr lang="en-US" sz="2800" dirty="0">
              <a:solidFill>
                <a:srgbClr val="FF0000"/>
              </a:solidFill>
            </a:endParaRPr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en-US" sz="2800" dirty="0" smtClean="0"/>
              <a:t>VERY </a:t>
            </a:r>
            <a:r>
              <a:rPr lang="en-US" sz="2800" dirty="0"/>
              <a:t>LIPOPHILIC    LONG t1/2</a:t>
            </a:r>
          </a:p>
        </p:txBody>
      </p:sp>
    </p:spTree>
    <p:extLst>
      <p:ext uri="{BB962C8B-B14F-4D97-AF65-F5344CB8AC3E}">
        <p14:creationId xmlns:p14="http://schemas.microsoft.com/office/powerpoint/2010/main" val="55330071"/>
      </p:ext>
    </p:extLst>
  </p:cSld>
  <p:clrMapOvr>
    <a:masterClrMapping/>
  </p:clrMapOvr>
</p:sld>
</file>

<file path=ppt/slides/slide2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457200"/>
            <a:ext cx="8229600" cy="4525963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sz="2800" b="1" dirty="0">
                <a:solidFill>
                  <a:srgbClr val="FF0000"/>
                </a:solidFill>
              </a:rPr>
              <a:t>CHOLESTEROL SYNTHESIS INH. OR STATINS OR</a:t>
            </a:r>
          </a:p>
          <a:p>
            <a:pPr algn="ctr">
              <a:buNone/>
            </a:pPr>
            <a:r>
              <a:rPr lang="en-US" sz="2800" b="1" dirty="0">
                <a:solidFill>
                  <a:srgbClr val="FF0000"/>
                </a:solidFill>
              </a:rPr>
              <a:t>HMG- </a:t>
            </a:r>
            <a:r>
              <a:rPr lang="en-US" sz="2800" b="1" dirty="0" err="1">
                <a:solidFill>
                  <a:srgbClr val="FF0000"/>
                </a:solidFill>
              </a:rPr>
              <a:t>CoA</a:t>
            </a:r>
            <a:r>
              <a:rPr lang="en-US" sz="2800" b="1" dirty="0">
                <a:solidFill>
                  <a:srgbClr val="FF0000"/>
                </a:solidFill>
              </a:rPr>
              <a:t> REDUCTASE INHIBITORS</a:t>
            </a:r>
          </a:p>
          <a:p>
            <a:pPr algn="just">
              <a:buNone/>
            </a:pPr>
            <a:r>
              <a:rPr lang="en-US" sz="2800" dirty="0"/>
              <a:t>ANALOGS OF HMG- CHOLESTEROL PRECURSOR</a:t>
            </a:r>
          </a:p>
          <a:p>
            <a:pPr algn="just">
              <a:buNone/>
            </a:pPr>
            <a:r>
              <a:rPr lang="en-US" sz="2800" dirty="0"/>
              <a:t>INH. HMG-</a:t>
            </a:r>
            <a:r>
              <a:rPr lang="en-US" sz="2800" dirty="0" err="1"/>
              <a:t>CoA</a:t>
            </a:r>
            <a:r>
              <a:rPr lang="en-US" sz="2800" dirty="0"/>
              <a:t> REDUCTASE- RATE LIMITING STEP IN CHOLESTEROL SYNTHESIS</a:t>
            </a:r>
          </a:p>
          <a:p>
            <a:pPr algn="just">
              <a:buNone/>
            </a:pPr>
            <a:r>
              <a:rPr lang="en-US" sz="2800" dirty="0" smtClean="0"/>
              <a:t>↑ </a:t>
            </a:r>
            <a:r>
              <a:rPr lang="en-US" sz="2800" dirty="0"/>
              <a:t>LDL </a:t>
            </a:r>
            <a:r>
              <a:rPr lang="en-US" sz="2800" dirty="0" smtClean="0"/>
              <a:t>RS → </a:t>
            </a:r>
            <a:r>
              <a:rPr lang="en-US" sz="2800" dirty="0"/>
              <a:t>↓ PLASMA LDL</a:t>
            </a:r>
          </a:p>
          <a:p>
            <a:pPr algn="just">
              <a:buNone/>
            </a:pPr>
            <a:endParaRPr lang="en-US" sz="2800" dirty="0"/>
          </a:p>
          <a:p>
            <a:pPr algn="just"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TYPES </a:t>
            </a:r>
            <a:r>
              <a:rPr lang="en-US" sz="2800" dirty="0">
                <a:solidFill>
                  <a:srgbClr val="00B050"/>
                </a:solidFill>
              </a:rPr>
              <a:t>IIA &amp; IIB HYPERLIPIDEMIAS</a:t>
            </a:r>
          </a:p>
          <a:p>
            <a:pPr algn="just">
              <a:buNone/>
            </a:pPr>
            <a:r>
              <a:rPr lang="en-US" sz="2800" dirty="0"/>
              <a:t>ALONE OR IN COMB. WITH NIACIN OR </a:t>
            </a:r>
            <a:r>
              <a:rPr lang="en-US" sz="2800" dirty="0" smtClean="0"/>
              <a:t>RESINS</a:t>
            </a:r>
          </a:p>
          <a:p>
            <a:pPr>
              <a:buNone/>
            </a:pPr>
            <a:endParaRPr lang="en-US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6192"/>
      </p:ext>
    </p:extLst>
  </p:cSld>
  <p:clrMapOvr>
    <a:masterClrMapping/>
  </p:clrMapOvr>
</p:sld>
</file>

<file path=ppt/slides/slide2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1000" y="228600"/>
            <a:ext cx="8229600" cy="63246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800" dirty="0"/>
              <a:t>ALMOST COMPLETELY ABS. AFTER ORAL ADM.</a:t>
            </a:r>
          </a:p>
          <a:p>
            <a:pPr marL="0" indent="0" algn="just">
              <a:buNone/>
            </a:pPr>
            <a:r>
              <a:rPr lang="en-US" sz="2800" dirty="0"/>
              <a:t> MET. IN LIVER              </a:t>
            </a:r>
            <a:endParaRPr lang="en-US" sz="2800" dirty="0" smtClean="0"/>
          </a:p>
          <a:p>
            <a:pPr marL="0" indent="0" algn="just">
              <a:buNone/>
            </a:pPr>
            <a:r>
              <a:rPr lang="en-US" sz="2800" dirty="0" smtClean="0"/>
              <a:t>EXC</a:t>
            </a:r>
            <a:r>
              <a:rPr lang="en-US" sz="2800" dirty="0"/>
              <a:t>. THROUGH BILE &amp;</a:t>
            </a:r>
            <a:r>
              <a:rPr lang="en-US" sz="2800" dirty="0" smtClean="0"/>
              <a:t>FECES, </a:t>
            </a:r>
            <a:r>
              <a:rPr lang="en-US" sz="2800" dirty="0"/>
              <a:t>SOME THROUGH URINE</a:t>
            </a:r>
          </a:p>
          <a:p>
            <a:pPr marL="0" indent="0" algn="just">
              <a:buNone/>
            </a:pPr>
            <a:r>
              <a:rPr lang="en-US" sz="2800" dirty="0"/>
              <a:t> t ½ </a:t>
            </a:r>
            <a:r>
              <a:rPr lang="en-US" sz="2800" dirty="0" smtClean="0"/>
              <a:t>-  </a:t>
            </a:r>
            <a:r>
              <a:rPr lang="en-US" sz="2800" dirty="0"/>
              <a:t>1.5-2 </a:t>
            </a:r>
            <a:r>
              <a:rPr lang="en-US" sz="2800" dirty="0" err="1" smtClean="0"/>
              <a:t>hr</a:t>
            </a:r>
            <a:endParaRPr lang="en-US" sz="2800" dirty="0"/>
          </a:p>
          <a:p>
            <a:pPr marL="0" indent="0" algn="just">
              <a:buNone/>
            </a:pPr>
            <a:endParaRPr lang="en-US" sz="1200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HEPATOTOXICITY (↑ SERUM </a:t>
            </a:r>
            <a:r>
              <a:rPr lang="en-US" sz="2800" dirty="0">
                <a:solidFill>
                  <a:srgbClr val="FF0000"/>
                </a:solidFill>
              </a:rPr>
              <a:t>TRANSAMINASES</a:t>
            </a:r>
            <a:r>
              <a:rPr lang="en-US" sz="2800" dirty="0" smtClean="0">
                <a:solidFill>
                  <a:srgbClr val="FF0000"/>
                </a:solidFill>
              </a:rPr>
              <a:t>), MYOSITIS (↑ </a:t>
            </a:r>
            <a:r>
              <a:rPr lang="en-US" sz="2800" dirty="0">
                <a:solidFill>
                  <a:srgbClr val="FF0000"/>
                </a:solidFill>
              </a:rPr>
              <a:t>CREATININE LEVELS), </a:t>
            </a:r>
            <a:r>
              <a:rPr lang="en-US" sz="2800" dirty="0" smtClean="0">
                <a:solidFill>
                  <a:srgbClr val="FF0000"/>
                </a:solidFill>
              </a:rPr>
              <a:t>MYOPATHY, RHABDOMYOLYSIS</a:t>
            </a:r>
            <a:endParaRPr lang="en-US" sz="2800" dirty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endParaRPr lang="en-US" sz="1200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C/I - </a:t>
            </a:r>
            <a:r>
              <a:rPr lang="en-US" sz="2800" dirty="0">
                <a:solidFill>
                  <a:srgbClr val="FF0000"/>
                </a:solidFill>
              </a:rPr>
              <a:t>PREGNANCY, LACTATION, LIVER FAILURE</a:t>
            </a:r>
          </a:p>
          <a:p>
            <a:pPr marL="0" indent="0" algn="just">
              <a:buNone/>
            </a:pPr>
            <a:r>
              <a:rPr lang="en-US" sz="2800" dirty="0"/>
              <a:t>LOVASTATIN (MEVACOR) &amp; PRAVASTATIN (</a:t>
            </a:r>
            <a:r>
              <a:rPr lang="en-US" sz="2800" dirty="0" smtClean="0"/>
              <a:t>PRAVACHOL)</a:t>
            </a:r>
            <a:endParaRPr lang="en-US" sz="2800" dirty="0"/>
          </a:p>
          <a:p>
            <a:pPr marL="0" indent="0" algn="just">
              <a:buNone/>
            </a:pPr>
            <a:r>
              <a:rPr lang="en-US" sz="2800" dirty="0"/>
              <a:t>AVAIL. AS TABLETS</a:t>
            </a:r>
          </a:p>
          <a:p>
            <a:pPr marL="0" indent="0" algn="just">
              <a:buNone/>
            </a:pPr>
            <a:r>
              <a:rPr lang="en-US" sz="2800" dirty="0" smtClean="0"/>
              <a:t>DOSE: 10-80 mg/day</a:t>
            </a:r>
            <a:endParaRPr lang="en-US" sz="2800" dirty="0"/>
          </a:p>
          <a:p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276277356"/>
      </p:ext>
    </p:extLst>
  </p:cSld>
  <p:clrMapOvr>
    <a:masterClrMapping/>
  </p:clrMapOvr>
</p:sld>
</file>

<file path=ppt/slides/slide2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94082" cy="60198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568" y="6019800"/>
            <a:ext cx="89154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1067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52400" y="152400"/>
            <a:ext cx="8915400" cy="63246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800" b="1" dirty="0" smtClean="0"/>
              <a:t>CALCIUM CHANNEL BLOCKERS</a:t>
            </a:r>
          </a:p>
          <a:p>
            <a:pPr marL="0" indent="0" algn="just">
              <a:buNone/>
            </a:pPr>
            <a:r>
              <a:rPr lang="en-US" sz="2800" b="1" dirty="0" smtClean="0">
                <a:solidFill>
                  <a:srgbClr val="00B050"/>
                </a:solidFill>
              </a:rPr>
              <a:t>DIPHENYLALKYLAMINES</a:t>
            </a:r>
          </a:p>
          <a:p>
            <a:pPr marL="0" indent="0" algn="just">
              <a:buNone/>
            </a:pPr>
            <a:r>
              <a:rPr lang="en-US" sz="2800" dirty="0" smtClean="0"/>
              <a:t>VERAPAMIL, EMOPAMIL, FALIPAMIL, GALLOPAMIL, ANIPAMIL, RONIPAMIL, TIAPAMIL, DESMETHOXYVERAPAMIL</a:t>
            </a:r>
          </a:p>
          <a:p>
            <a:pPr marL="0" indent="0" algn="just">
              <a:buNone/>
            </a:pPr>
            <a:r>
              <a:rPr lang="en-US" sz="2800" b="1" dirty="0" smtClean="0">
                <a:solidFill>
                  <a:srgbClr val="00B050"/>
                </a:solidFill>
              </a:rPr>
              <a:t>BENZOTHIAZEPINES</a:t>
            </a:r>
          </a:p>
          <a:p>
            <a:pPr marL="0" indent="0" algn="just">
              <a:buNone/>
            </a:pPr>
            <a:r>
              <a:rPr lang="en-US" sz="2800" dirty="0" smtClean="0"/>
              <a:t>DILTIAZEM</a:t>
            </a:r>
          </a:p>
          <a:p>
            <a:pPr marL="0" indent="0" algn="just">
              <a:buNone/>
            </a:pPr>
            <a:r>
              <a:rPr lang="en-US" sz="2800" b="1" dirty="0" smtClean="0">
                <a:solidFill>
                  <a:srgbClr val="00B050"/>
                </a:solidFill>
              </a:rPr>
              <a:t>DIPHENYL PIPERAZINES</a:t>
            </a:r>
          </a:p>
          <a:p>
            <a:pPr marL="0" indent="0" algn="just">
              <a:buNone/>
            </a:pPr>
            <a:r>
              <a:rPr lang="en-US" sz="2800" dirty="0" smtClean="0"/>
              <a:t>CINNARIZINE, LIDOFLAZINE, FLUNARIZINE</a:t>
            </a:r>
          </a:p>
          <a:p>
            <a:pPr marL="0" indent="0" algn="just">
              <a:buNone/>
            </a:pPr>
            <a:r>
              <a:rPr lang="en-US" sz="2800" b="1" dirty="0" smtClean="0">
                <a:solidFill>
                  <a:srgbClr val="00B050"/>
                </a:solidFill>
              </a:rPr>
              <a:t>DIHYDROPYRIDINES</a:t>
            </a:r>
          </a:p>
          <a:p>
            <a:pPr marL="0" indent="0" algn="just">
              <a:buNone/>
            </a:pPr>
            <a:r>
              <a:rPr lang="en-US" sz="2800" dirty="0" smtClean="0"/>
              <a:t>NIFEDIPINE, NICARDIPINE, NILUDIPINE, NIMODIPINE, NISOLDIPINE, NITRENDIPINE, RYOSIDINE, AZODIPINE, AMLODIPINE, DAZODIPINE, FELODIPINE, FLORDIPINE, IODIPINE, ISRADIPINE, MESUDIPINE, OXODIPINE, RIODIPINE</a:t>
            </a:r>
          </a:p>
        </p:txBody>
      </p:sp>
    </p:spTree>
  </p:cSld>
  <p:clrMapOvr>
    <a:masterClrMapping/>
  </p:clrMapOvr>
</p:sld>
</file>

<file path=ppt/slides/slide2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1188" y="457200"/>
            <a:ext cx="4536859" cy="4191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9400" y="4953000"/>
            <a:ext cx="3500437" cy="1675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264323"/>
      </p:ext>
    </p:extLst>
  </p:cSld>
  <p:clrMapOvr>
    <a:masterClrMapping/>
  </p:clrMapOvr>
</p:sld>
</file>

<file path=ppt/slides/slide2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8600"/>
            <a:ext cx="9021590" cy="48006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334000"/>
            <a:ext cx="9152021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518632"/>
      </p:ext>
    </p:extLst>
  </p:cSld>
  <p:clrMapOvr>
    <a:masterClrMapping/>
  </p:clrMapOvr>
</p:sld>
</file>

<file path=ppt/slides/slide2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228600"/>
            <a:ext cx="2790825" cy="483142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9528" y="5334000"/>
            <a:ext cx="3647768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635903"/>
      </p:ext>
    </p:extLst>
  </p:cSld>
  <p:clrMapOvr>
    <a:masterClrMapping/>
  </p:clrMapOvr>
</p:sld>
</file>

<file path=ppt/slides/slide2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1000"/>
            <a:ext cx="9076509" cy="632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888837"/>
      </p:ext>
    </p:extLst>
  </p:cSld>
  <p:clrMapOvr>
    <a:masterClrMapping/>
  </p:clrMapOvr>
</p:sld>
</file>

<file path=ppt/slides/slide2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COAGULANTS AND ANTICOAGULANTS; DRUGS USED IN BLEEDING DISORDERS</a:t>
            </a:r>
            <a:endParaRPr lang="en-US" b="1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e.g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HEMOPHILIA, FIBRINOLYSIS DUE TO GI SURGERY OR PROSTATECTOMY, HEMORRHAGE</a:t>
            </a:r>
          </a:p>
          <a:p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438383"/>
      </p:ext>
    </p:extLst>
  </p:cSld>
  <p:clrMapOvr>
    <a:masterClrMapping/>
  </p:clrMapOvr>
</p:sld>
</file>

<file path=ppt/slides/slide2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1000" y="152400"/>
            <a:ext cx="8458200" cy="59436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800" b="1" dirty="0" smtClean="0"/>
              <a:t>COAGULANTS: </a:t>
            </a:r>
          </a:p>
          <a:p>
            <a:pPr>
              <a:buNone/>
            </a:pPr>
            <a:r>
              <a:rPr lang="en-US" sz="2800" b="1" dirty="0" smtClean="0">
                <a:solidFill>
                  <a:srgbClr val="00B050"/>
                </a:solidFill>
              </a:rPr>
              <a:t>PROMOTE </a:t>
            </a:r>
            <a:r>
              <a:rPr lang="en-US" sz="2800" b="1" dirty="0">
                <a:solidFill>
                  <a:srgbClr val="00B050"/>
                </a:solidFill>
              </a:rPr>
              <a:t>COAGULATION</a:t>
            </a:r>
          </a:p>
          <a:p>
            <a:pPr>
              <a:buNone/>
            </a:pPr>
            <a:r>
              <a:rPr lang="en-US" sz="2800" b="1" dirty="0" smtClean="0"/>
              <a:t>- WHOLE </a:t>
            </a:r>
            <a:r>
              <a:rPr lang="en-US" sz="2800" b="1" dirty="0"/>
              <a:t>BLOOD OR PLASMA </a:t>
            </a:r>
            <a:r>
              <a:rPr lang="en-US" sz="2800" b="1" dirty="0" smtClean="0"/>
              <a:t>- FOR </a:t>
            </a:r>
            <a:r>
              <a:rPr lang="en-US" sz="2800" b="1" dirty="0"/>
              <a:t>IMMEDIATE EFFECTS</a:t>
            </a:r>
          </a:p>
          <a:p>
            <a:pPr>
              <a:buNone/>
            </a:pPr>
            <a:r>
              <a:rPr lang="en-US" sz="2800" b="1" dirty="0" smtClean="0"/>
              <a:t>- VITAMIN </a:t>
            </a:r>
            <a:r>
              <a:rPr lang="en-US" sz="2800" b="1" dirty="0"/>
              <a:t>K</a:t>
            </a:r>
          </a:p>
          <a:p>
            <a:pPr>
              <a:buNone/>
            </a:pPr>
            <a:r>
              <a:rPr lang="en-US" sz="2800" b="1" dirty="0" smtClean="0"/>
              <a:t>- PLASMA </a:t>
            </a:r>
            <a:r>
              <a:rPr lang="en-US" sz="2800" b="1" dirty="0"/>
              <a:t>FRACTIONS</a:t>
            </a:r>
          </a:p>
          <a:p>
            <a:pPr>
              <a:buNone/>
            </a:pPr>
            <a:r>
              <a:rPr lang="en-US" sz="2800" dirty="0"/>
              <a:t> </a:t>
            </a:r>
            <a:r>
              <a:rPr lang="en-US" sz="2800" b="1" dirty="0" smtClean="0"/>
              <a:t>- FACTOR </a:t>
            </a:r>
            <a:r>
              <a:rPr lang="en-US" sz="2800" b="1" dirty="0"/>
              <a:t>VIII</a:t>
            </a:r>
          </a:p>
          <a:p>
            <a:pPr algn="just">
              <a:buNone/>
            </a:pPr>
            <a:r>
              <a:rPr lang="en-US" sz="2800" b="1" dirty="0"/>
              <a:t>  PREPARATIONS OF HUMAN FACTOR VIII CONC. ARE CRYOPRECIPITATE, LYOPHILIZED FACTOR VIII, FACTOR VIII PREPARED BY MONOCLONAL ANTIBODY &amp; RECOMBINANT DNA TECHMOLOGY, DRUGS </a:t>
            </a:r>
            <a:r>
              <a:rPr lang="en-US" sz="2800" b="1" dirty="0" smtClean="0"/>
              <a:t>Which Increase </a:t>
            </a:r>
            <a:r>
              <a:rPr lang="en-US" sz="2800" b="1" dirty="0"/>
              <a:t>FACTOR VIII </a:t>
            </a:r>
            <a:r>
              <a:rPr lang="en-US" sz="2800" b="1" dirty="0" smtClean="0"/>
              <a:t>ACTIVITY; e.g. ARGININE, </a:t>
            </a:r>
            <a:r>
              <a:rPr lang="en-US" sz="2800" b="1" dirty="0"/>
              <a:t>VASOPRESSIN (DESMOPRESSIN) &amp; </a:t>
            </a:r>
            <a:r>
              <a:rPr lang="en-US" sz="2800" b="1" dirty="0" smtClean="0"/>
              <a:t>DANAZOL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465119647"/>
      </p:ext>
    </p:extLst>
  </p:cSld>
  <p:clrMapOvr>
    <a:masterClrMapping/>
  </p:clrMapOvr>
</p:sld>
</file>

<file path=ppt/slides/slide2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7620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sz="2800" b="1" dirty="0" smtClean="0"/>
              <a:t>- FACTOR IX</a:t>
            </a:r>
          </a:p>
          <a:p>
            <a:pPr>
              <a:buNone/>
            </a:pPr>
            <a:r>
              <a:rPr lang="en-US" sz="2800" dirty="0" smtClean="0"/>
              <a:t> e.g. FREEZE-DRIED CONCENTRATES OF PLASMA</a:t>
            </a:r>
          </a:p>
          <a:p>
            <a:pPr>
              <a:buNone/>
            </a:pPr>
            <a:r>
              <a:rPr lang="en-US" sz="2800" b="1" dirty="0" smtClean="0"/>
              <a:t>- FIBRINOGEN</a:t>
            </a:r>
          </a:p>
          <a:p>
            <a:pPr>
              <a:buNone/>
            </a:pPr>
            <a:r>
              <a:rPr lang="en-US" sz="2800" dirty="0" smtClean="0"/>
              <a:t>- </a:t>
            </a:r>
            <a:r>
              <a:rPr lang="en-US" sz="2800" b="1" dirty="0" smtClean="0"/>
              <a:t>THERMOPLASTIN PREPARATIONS</a:t>
            </a:r>
          </a:p>
          <a:p>
            <a:pPr>
              <a:buNone/>
            </a:pPr>
            <a:r>
              <a:rPr lang="en-US" sz="2800" b="1" dirty="0" smtClean="0"/>
              <a:t> e.g. COAGULEN (GIVEN I.M.)</a:t>
            </a:r>
          </a:p>
          <a:p>
            <a:pPr>
              <a:buNone/>
            </a:pPr>
            <a:r>
              <a:rPr lang="en-US" sz="2800" b="1" dirty="0" smtClean="0"/>
              <a:t>- ANTIHAEMOPHILIC GLOBULIN (AHG; GIVEN I.V.)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0796881"/>
      </p:ext>
    </p:extLst>
  </p:cSld>
  <p:clrMapOvr>
    <a:masterClrMapping/>
  </p:clrMapOvr>
</p:sld>
</file>

<file path=ppt/slides/slide2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04800"/>
            <a:ext cx="8382000" cy="5791200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en-US" sz="3300" dirty="0" smtClean="0"/>
              <a:t>- </a:t>
            </a:r>
            <a:r>
              <a:rPr lang="en-US" sz="3300" b="1" dirty="0" smtClean="0"/>
              <a:t>FIBRINOLYTIC </a:t>
            </a:r>
            <a:r>
              <a:rPr lang="en-US" sz="3300" b="1" dirty="0"/>
              <a:t>INHIBITORS</a:t>
            </a:r>
          </a:p>
          <a:p>
            <a:pPr algn="just">
              <a:buNone/>
            </a:pPr>
            <a:r>
              <a:rPr lang="en-US" sz="3300" dirty="0"/>
              <a:t> </a:t>
            </a:r>
            <a:r>
              <a:rPr lang="en-US" sz="3300" b="1" dirty="0" smtClean="0"/>
              <a:t>AMINOCAPROIC ACID; SYNTHETIC, </a:t>
            </a:r>
            <a:r>
              <a:rPr lang="en-US" sz="3300" b="1" dirty="0"/>
              <a:t>CHEMICALLY SIMILAR TO </a:t>
            </a:r>
            <a:r>
              <a:rPr lang="en-US" sz="3300" b="1" dirty="0" smtClean="0"/>
              <a:t>LYSINE, </a:t>
            </a:r>
            <a:r>
              <a:rPr lang="en-US" sz="3300" b="1" dirty="0"/>
              <a:t>COMPETITIVELY INH. ACT. OF PLASMINOGEN</a:t>
            </a:r>
          </a:p>
          <a:p>
            <a:pPr algn="just">
              <a:buNone/>
            </a:pPr>
            <a:r>
              <a:rPr lang="en-US" sz="3300" b="1" dirty="0">
                <a:solidFill>
                  <a:srgbClr val="00B050"/>
                </a:solidFill>
              </a:rPr>
              <a:t>  </a:t>
            </a:r>
            <a:r>
              <a:rPr lang="en-US" sz="3300" b="1" dirty="0" smtClean="0">
                <a:solidFill>
                  <a:srgbClr val="00B050"/>
                </a:solidFill>
              </a:rPr>
              <a:t>HYPERPLASMINEMIC STATES, BLEEDING IN HEMOPHILIA</a:t>
            </a:r>
            <a:r>
              <a:rPr lang="en-US" sz="3300" b="1" dirty="0">
                <a:solidFill>
                  <a:srgbClr val="00B050"/>
                </a:solidFill>
              </a:rPr>
              <a:t>, UPPER G.I. SURGERY OR PROSTATECTOMY</a:t>
            </a:r>
          </a:p>
          <a:p>
            <a:pPr algn="just">
              <a:buNone/>
            </a:pPr>
            <a:r>
              <a:rPr lang="en-US" sz="3300" b="1" dirty="0">
                <a:solidFill>
                  <a:srgbClr val="00B050"/>
                </a:solidFill>
              </a:rPr>
              <a:t>  GIVEN ORALLY, BUT MAY BE GIVEN </a:t>
            </a:r>
            <a:r>
              <a:rPr lang="en-US" sz="3300" b="1" dirty="0" smtClean="0">
                <a:solidFill>
                  <a:srgbClr val="00B050"/>
                </a:solidFill>
              </a:rPr>
              <a:t>PARENTERALLY</a:t>
            </a:r>
            <a:endParaRPr lang="en-US" sz="3300" b="1" dirty="0">
              <a:solidFill>
                <a:srgbClr val="00B050"/>
              </a:solidFill>
            </a:endParaRPr>
          </a:p>
          <a:p>
            <a:pPr algn="just">
              <a:buNone/>
            </a:pPr>
            <a:endParaRPr lang="en-US" sz="3300" b="1" dirty="0" smtClean="0">
              <a:solidFill>
                <a:srgbClr val="00B050"/>
              </a:solidFill>
            </a:endParaRPr>
          </a:p>
          <a:p>
            <a:pPr algn="just">
              <a:buNone/>
            </a:pPr>
            <a:r>
              <a:rPr lang="en-US" sz="3300" b="1" dirty="0" smtClean="0"/>
              <a:t>TRANEXAMIC </a:t>
            </a:r>
            <a:r>
              <a:rPr lang="en-US" sz="3300" b="1" dirty="0"/>
              <a:t>ACID</a:t>
            </a:r>
          </a:p>
          <a:p>
            <a:pPr algn="just">
              <a:buNone/>
            </a:pPr>
            <a:r>
              <a:rPr lang="en-US" sz="3300" b="1" dirty="0"/>
              <a:t> SIMILAR TO AMINOCAPROIC ACID, MORE POTENT</a:t>
            </a:r>
          </a:p>
          <a:p>
            <a:pPr algn="just">
              <a:buNone/>
            </a:pPr>
            <a:endParaRPr lang="en-US" sz="3300" b="1" dirty="0"/>
          </a:p>
          <a:p>
            <a:pPr algn="just">
              <a:buNone/>
            </a:pPr>
            <a:r>
              <a:rPr lang="en-US" sz="3300" b="1" dirty="0" smtClean="0"/>
              <a:t>APROTININ - PROTAMINE </a:t>
            </a:r>
            <a:r>
              <a:rPr lang="en-US" sz="3300" b="1" dirty="0"/>
              <a:t>SULFATE (ANT. HEPARIN)</a:t>
            </a:r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9882034"/>
      </p:ext>
    </p:extLst>
  </p:cSld>
  <p:clrMapOvr>
    <a:masterClrMapping/>
  </p:clrMapOvr>
</p:sld>
</file>

<file path=ppt/slides/slide2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52400" y="10668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b="1" dirty="0" smtClean="0"/>
              <a:t>- LOCAL </a:t>
            </a:r>
            <a:r>
              <a:rPr lang="en-US" sz="2800" b="1" dirty="0"/>
              <a:t>HAEMOSTATICS</a:t>
            </a:r>
          </a:p>
          <a:p>
            <a:pPr>
              <a:buNone/>
            </a:pPr>
            <a:r>
              <a:rPr lang="en-US" sz="2800" dirty="0"/>
              <a:t> </a:t>
            </a:r>
            <a:r>
              <a:rPr lang="en-US" sz="2800" dirty="0" smtClean="0"/>
              <a:t>e.g. </a:t>
            </a:r>
            <a:r>
              <a:rPr lang="en-US" sz="2800" dirty="0"/>
              <a:t>HUMAN OR BOVINE THROMBIN, FIBRIN FOAM, GELATIN SPONGE, OXID. CELLULOSE, ADRENALINE, ETHAMSYLATE, </a:t>
            </a:r>
            <a:r>
              <a:rPr lang="en-US" sz="2800" dirty="0" smtClean="0"/>
              <a:t>RUTIN</a:t>
            </a:r>
            <a:r>
              <a:rPr lang="en-US" sz="2800" dirty="0"/>
              <a:t>, </a:t>
            </a:r>
            <a:r>
              <a:rPr lang="en-US" sz="2800" dirty="0" smtClean="0"/>
              <a:t>CARBOPROST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87237934"/>
      </p:ext>
    </p:extLst>
  </p:cSld>
  <p:clrMapOvr>
    <a:masterClrMapping/>
  </p:clrMapOvr>
</p:sld>
</file>

<file path=ppt/slides/slide2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52400" y="381000"/>
            <a:ext cx="8839200" cy="586740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VITAMIN K</a:t>
            </a:r>
          </a:p>
          <a:p>
            <a:pPr algn="just">
              <a:buNone/>
            </a:pPr>
            <a:r>
              <a:rPr lang="en-US" sz="2800" b="1" dirty="0" smtClean="0"/>
              <a:t>FAT-SOLUBLE COAGULATION VITAMIN</a:t>
            </a:r>
          </a:p>
          <a:p>
            <a:pPr algn="just">
              <a:buNone/>
            </a:pPr>
            <a:endParaRPr lang="en-US" sz="2800" b="1" dirty="0" smtClean="0"/>
          </a:p>
          <a:p>
            <a:pPr algn="just">
              <a:buNone/>
            </a:pPr>
            <a:r>
              <a:rPr lang="en-US" sz="2800" b="1" dirty="0" smtClean="0"/>
              <a:t>VIT. K</a:t>
            </a:r>
            <a:r>
              <a:rPr lang="en-US" sz="2800" b="1" baseline="-25000" dirty="0" smtClean="0"/>
              <a:t>1 </a:t>
            </a:r>
            <a:r>
              <a:rPr lang="en-US" sz="2800" b="1" dirty="0" smtClean="0"/>
              <a:t>- PHYTONADIONE  </a:t>
            </a:r>
          </a:p>
          <a:p>
            <a:pPr algn="just">
              <a:buNone/>
            </a:pPr>
            <a:r>
              <a:rPr lang="en-US" sz="2800" b="1" dirty="0" smtClean="0"/>
              <a:t>VIT. K</a:t>
            </a:r>
            <a:r>
              <a:rPr lang="en-US" sz="2800" b="1" baseline="-25000" dirty="0" smtClean="0"/>
              <a:t>2 </a:t>
            </a:r>
            <a:r>
              <a:rPr lang="en-US" sz="2800" b="1" dirty="0" smtClean="0"/>
              <a:t>- MENAQUINONE</a:t>
            </a:r>
          </a:p>
          <a:p>
            <a:pPr algn="just">
              <a:buNone/>
            </a:pPr>
            <a:endParaRPr lang="en-US" sz="2800" b="1" dirty="0" smtClean="0"/>
          </a:p>
          <a:p>
            <a:pPr algn="just">
              <a:buNone/>
            </a:pPr>
            <a:r>
              <a:rPr lang="en-US" sz="2800" b="1" dirty="0" smtClean="0"/>
              <a:t>DAILY REQ. OF VIT. K 50-100 </a:t>
            </a:r>
            <a:r>
              <a:rPr lang="en-US" sz="2800" b="1" dirty="0" err="1" smtClean="0"/>
              <a:t>ug</a:t>
            </a:r>
            <a:r>
              <a:rPr lang="en-US" sz="2800" b="1" dirty="0" smtClean="0"/>
              <a:t>/day</a:t>
            </a:r>
          </a:p>
          <a:p>
            <a:pPr algn="just">
              <a:buNone/>
            </a:pPr>
            <a:endParaRPr lang="en-US" sz="2800" b="1" dirty="0" smtClean="0">
              <a:solidFill>
                <a:srgbClr val="00B050"/>
              </a:solidFill>
            </a:endParaRPr>
          </a:p>
          <a:p>
            <a:pPr algn="just">
              <a:buNone/>
            </a:pPr>
            <a:r>
              <a:rPr lang="en-US" sz="2800" b="1" dirty="0" smtClean="0">
                <a:solidFill>
                  <a:srgbClr val="00B050"/>
                </a:solidFill>
              </a:rPr>
              <a:t>PROLONGED ANTIMICROBIAL THERAPY, OBSTRUCTIVE JAUNDICE, CHRONIC LIVER DISEASE, NEW BORN BABIES OR PREMATURE INFANTS, OVERDOSAGE OF ORAL ANTICOAGULANTS, MALABSORPTION SYNDROME</a:t>
            </a:r>
            <a:endParaRPr lang="en-US" sz="2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9659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609600"/>
            <a:ext cx="8348869" cy="4800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5562600"/>
            <a:ext cx="82553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248639"/>
      </p:ext>
    </p:extLst>
  </p:cSld>
  <p:clrMapOvr>
    <a:masterClrMapping/>
  </p:clrMapOvr>
</p:sld>
</file>

<file path=ppt/slides/slide2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28600" y="990600"/>
            <a:ext cx="86868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800" b="1" dirty="0" smtClean="0"/>
              <a:t>VIT. K - ESSENTIAL FOR BIOSYNTHESIS OF PROTHROMBIN, FACTORS VII, IX &amp; X BY LIVER</a:t>
            </a:r>
          </a:p>
          <a:p>
            <a:pPr>
              <a:buNone/>
            </a:pPr>
            <a:endParaRPr lang="en-US" sz="2800" b="1" dirty="0" smtClean="0"/>
          </a:p>
          <a:p>
            <a:pPr>
              <a:buNone/>
            </a:pPr>
            <a:r>
              <a:rPr lang="en-US" sz="2800" b="1" dirty="0" smtClean="0"/>
              <a:t>DELAYED EFFECT 6-24 hr</a:t>
            </a:r>
          </a:p>
          <a:p>
            <a:pPr>
              <a:buNone/>
            </a:pPr>
            <a:endParaRPr lang="en-US" sz="2800" b="1" dirty="0" smtClean="0"/>
          </a:p>
          <a:p>
            <a:pPr>
              <a:buNone/>
            </a:pPr>
            <a:r>
              <a:rPr lang="en-US" sz="2800" b="1" dirty="0" smtClean="0"/>
              <a:t>PHYTONADIONE </a:t>
            </a:r>
          </a:p>
          <a:p>
            <a:pPr>
              <a:buNone/>
            </a:pPr>
            <a:r>
              <a:rPr lang="en-US" sz="2800" b="1" dirty="0" smtClean="0"/>
              <a:t>(MEPHYTON, AQUAMEPHYTON, KONAKION)</a:t>
            </a:r>
          </a:p>
          <a:p>
            <a:pPr>
              <a:buNone/>
            </a:pPr>
            <a:endParaRPr lang="en-US" sz="2800" b="1" dirty="0" smtClean="0"/>
          </a:p>
          <a:p>
            <a:pPr>
              <a:buNone/>
            </a:pPr>
            <a:r>
              <a:rPr lang="en-US" sz="2800" b="1" dirty="0" smtClean="0"/>
              <a:t>AVAIL. AS TABLETS &amp; PARENTERAL SOLUTIONS</a:t>
            </a:r>
          </a:p>
        </p:txBody>
      </p:sp>
    </p:spTree>
    <p:extLst>
      <p:ext uri="{BB962C8B-B14F-4D97-AF65-F5344CB8AC3E}">
        <p14:creationId xmlns:p14="http://schemas.microsoft.com/office/powerpoint/2010/main" val="3583228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DRUGS FOR COAGULATION DISORDERS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800" b="1" dirty="0" smtClean="0"/>
              <a:t>ANTICOAGULANTS</a:t>
            </a:r>
            <a:endParaRPr lang="en-US" sz="2800" b="1" dirty="0"/>
          </a:p>
          <a:p>
            <a:pPr>
              <a:buNone/>
            </a:pPr>
            <a:r>
              <a:rPr lang="en-US" sz="2800" dirty="0" smtClean="0"/>
              <a:t>- </a:t>
            </a:r>
            <a:r>
              <a:rPr lang="en-US" sz="2800" b="1" dirty="0" smtClean="0">
                <a:solidFill>
                  <a:srgbClr val="00B050"/>
                </a:solidFill>
              </a:rPr>
              <a:t>PARENTERAL </a:t>
            </a:r>
            <a:r>
              <a:rPr lang="en-US" sz="2800" b="1" dirty="0">
                <a:solidFill>
                  <a:srgbClr val="00B050"/>
                </a:solidFill>
              </a:rPr>
              <a:t>ANTICOAGULATS</a:t>
            </a:r>
          </a:p>
          <a:p>
            <a:pPr>
              <a:buNone/>
            </a:pPr>
            <a:r>
              <a:rPr lang="en-US" sz="2800" b="1" dirty="0" smtClean="0">
                <a:solidFill>
                  <a:srgbClr val="00B050"/>
                </a:solidFill>
              </a:rPr>
              <a:t>e.g. </a:t>
            </a:r>
            <a:r>
              <a:rPr lang="en-US" sz="2800" b="1" dirty="0">
                <a:solidFill>
                  <a:srgbClr val="00B050"/>
                </a:solidFill>
              </a:rPr>
              <a:t>HEPARIN</a:t>
            </a:r>
          </a:p>
          <a:p>
            <a:pPr>
              <a:buNone/>
            </a:pPr>
            <a:r>
              <a:rPr lang="en-US" sz="2800" b="1" dirty="0" smtClean="0">
                <a:solidFill>
                  <a:srgbClr val="00B050"/>
                </a:solidFill>
              </a:rPr>
              <a:t>- ORAL </a:t>
            </a:r>
            <a:r>
              <a:rPr lang="en-US" sz="2800" b="1" dirty="0">
                <a:solidFill>
                  <a:srgbClr val="00B050"/>
                </a:solidFill>
              </a:rPr>
              <a:t>ANTICOAGULANTS</a:t>
            </a:r>
          </a:p>
          <a:p>
            <a:pPr>
              <a:buNone/>
            </a:pPr>
            <a:r>
              <a:rPr lang="en-US" sz="2800" dirty="0"/>
              <a:t> </a:t>
            </a:r>
            <a:r>
              <a:rPr lang="en-US" sz="2800" b="1" dirty="0" smtClean="0">
                <a:solidFill>
                  <a:srgbClr val="FF0000"/>
                </a:solidFill>
              </a:rPr>
              <a:t>- COUMARIN </a:t>
            </a:r>
            <a:r>
              <a:rPr lang="en-US" sz="2800" b="1" dirty="0">
                <a:solidFill>
                  <a:srgbClr val="FF0000"/>
                </a:solidFill>
              </a:rPr>
              <a:t>DERIVATIVES </a:t>
            </a:r>
            <a:r>
              <a:rPr lang="en-US" sz="2800" b="1" dirty="0" smtClean="0">
                <a:solidFill>
                  <a:srgbClr val="FF0000"/>
                </a:solidFill>
              </a:rPr>
              <a:t>e.g. </a:t>
            </a:r>
            <a:r>
              <a:rPr lang="en-US" sz="2800" b="1" dirty="0">
                <a:solidFill>
                  <a:srgbClr val="FF0000"/>
                </a:solidFill>
              </a:rPr>
              <a:t>DICOUMAROL, TROMEXAN, WARFARIN, PHENPROCOUMON</a:t>
            </a:r>
          </a:p>
          <a:p>
            <a:pPr>
              <a:buNone/>
            </a:pP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</a:rPr>
              <a:t>- INDANEDIONE </a:t>
            </a:r>
            <a:r>
              <a:rPr lang="en-US" sz="2800" b="1" dirty="0">
                <a:solidFill>
                  <a:srgbClr val="FF0000"/>
                </a:solidFill>
              </a:rPr>
              <a:t>DERIVATIVES </a:t>
            </a:r>
            <a:r>
              <a:rPr lang="en-US" sz="2800" b="1" dirty="0" smtClean="0">
                <a:solidFill>
                  <a:srgbClr val="FF0000"/>
                </a:solidFill>
              </a:rPr>
              <a:t>e.g. </a:t>
            </a:r>
            <a:r>
              <a:rPr lang="en-US" sz="2800" b="1" dirty="0">
                <a:solidFill>
                  <a:srgbClr val="FF0000"/>
                </a:solidFill>
              </a:rPr>
              <a:t>PHENIDIONE, DIPHENADIONE, ANISINDIONE, BROMINDIONE</a:t>
            </a:r>
          </a:p>
          <a:p>
            <a:pPr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68624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28600" y="304800"/>
            <a:ext cx="8686800" cy="624840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n-US" sz="2800" b="1" dirty="0" smtClean="0"/>
              <a:t>FIBRINOLYTIC AGENTS OR THROMBOLYTIC AGENTS</a:t>
            </a:r>
          </a:p>
          <a:p>
            <a:pPr algn="just">
              <a:buNone/>
            </a:pPr>
            <a:r>
              <a:rPr lang="en-US" sz="2800" dirty="0" smtClean="0"/>
              <a:t> </a:t>
            </a:r>
            <a:r>
              <a:rPr lang="en-US" sz="2800" b="1" dirty="0" smtClean="0">
                <a:solidFill>
                  <a:srgbClr val="00B050"/>
                </a:solidFill>
              </a:rPr>
              <a:t>STREPTOKINASE, UROKINASE, ALTEPLASE, TISSUE PLASMINOGEN ACTIVATOR (</a:t>
            </a:r>
            <a:r>
              <a:rPr lang="en-US" sz="2800" b="1" dirty="0" err="1" smtClean="0">
                <a:solidFill>
                  <a:srgbClr val="00B050"/>
                </a:solidFill>
              </a:rPr>
              <a:t>tPA</a:t>
            </a:r>
            <a:r>
              <a:rPr lang="en-US" sz="2800" b="1" dirty="0" smtClean="0">
                <a:solidFill>
                  <a:srgbClr val="00B050"/>
                </a:solidFill>
              </a:rPr>
              <a:t>), ANISTREPLASE, ANISOYLATED PLASMINOGEN STREPTOKINASE ACTIVATOR COMPLEX (APSAC)</a:t>
            </a:r>
          </a:p>
          <a:p>
            <a:pPr algn="just">
              <a:buNone/>
            </a:pPr>
            <a:r>
              <a:rPr lang="en-US" sz="2800" b="1" dirty="0" smtClean="0"/>
              <a:t>ANTIPLATELET DRUGS</a:t>
            </a:r>
          </a:p>
          <a:p>
            <a:pPr algn="just">
              <a:buNone/>
            </a:pPr>
            <a:r>
              <a:rPr lang="en-US" sz="2800" dirty="0" smtClean="0"/>
              <a:t> - </a:t>
            </a:r>
            <a:r>
              <a:rPr lang="en-US" sz="2800" b="1" dirty="0" smtClean="0">
                <a:solidFill>
                  <a:srgbClr val="00B050"/>
                </a:solidFill>
              </a:rPr>
              <a:t>PG - MEDIATED ACTIONS</a:t>
            </a:r>
          </a:p>
          <a:p>
            <a:pPr algn="just">
              <a:buNone/>
            </a:pPr>
            <a:r>
              <a:rPr lang="en-US" sz="2800" b="1" dirty="0" smtClean="0">
                <a:solidFill>
                  <a:srgbClr val="00B050"/>
                </a:solidFill>
              </a:rPr>
              <a:t> e.g. ASPIRIN, DAZOXIBEN, EPOPROSTENOL, SULPHINPYRAZONE</a:t>
            </a:r>
          </a:p>
          <a:p>
            <a:pPr algn="just">
              <a:buNone/>
            </a:pPr>
            <a:r>
              <a:rPr lang="en-US" sz="2800" b="1" dirty="0" smtClean="0">
                <a:solidFill>
                  <a:srgbClr val="00B050"/>
                </a:solidFill>
              </a:rPr>
              <a:t>- OTHER DRUGS INH. PLATELET AGGREGATION</a:t>
            </a:r>
          </a:p>
          <a:p>
            <a:pPr algn="just">
              <a:buNone/>
            </a:pPr>
            <a:r>
              <a:rPr lang="en-US" sz="2800" b="1" dirty="0" smtClean="0">
                <a:solidFill>
                  <a:srgbClr val="00B050"/>
                </a:solidFill>
              </a:rPr>
              <a:t>e.g. DIPYRIDAMOLE, TIMOLOL, TICLOPIDINE, CLOFIBRATE</a:t>
            </a:r>
          </a:p>
        </p:txBody>
      </p:sp>
    </p:spTree>
    <p:extLst>
      <p:ext uri="{BB962C8B-B14F-4D97-AF65-F5344CB8AC3E}">
        <p14:creationId xmlns:p14="http://schemas.microsoft.com/office/powerpoint/2010/main" val="1138054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0"/>
            <a:ext cx="9067800" cy="6629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800" b="1" dirty="0"/>
              <a:t>HEPARIN</a:t>
            </a:r>
          </a:p>
          <a:p>
            <a:pPr algn="just">
              <a:buNone/>
            </a:pPr>
            <a:r>
              <a:rPr lang="en-US" sz="2800" dirty="0"/>
              <a:t>DISCOVERED IN 1916</a:t>
            </a:r>
          </a:p>
          <a:p>
            <a:pPr algn="just">
              <a:buNone/>
            </a:pPr>
            <a:r>
              <a:rPr lang="en-US" sz="2800" dirty="0"/>
              <a:t>AN INJECTABLE, RAPIDLY ACTING ANTICOAGULANT</a:t>
            </a:r>
          </a:p>
          <a:p>
            <a:pPr algn="just">
              <a:buNone/>
            </a:pPr>
            <a:r>
              <a:rPr lang="en-US" sz="2800" dirty="0"/>
              <a:t>NORMALLY OCCURS AS A MACROMOLECULE COMPLEXED WITH HISTAMINE IN MAST CELLS</a:t>
            </a:r>
          </a:p>
          <a:p>
            <a:pPr algn="just">
              <a:buNone/>
            </a:pPr>
            <a:r>
              <a:rPr lang="en-US" sz="2800" dirty="0"/>
              <a:t>FOR COMMERCIAL USE, EXT. FROM PORCINE </a:t>
            </a:r>
            <a:r>
              <a:rPr lang="en-US" sz="2800" dirty="0" smtClean="0"/>
              <a:t>INT</a:t>
            </a:r>
            <a:r>
              <a:rPr lang="en-US" sz="2800" dirty="0"/>
              <a:t>. OR BOVINE LUNG</a:t>
            </a:r>
          </a:p>
          <a:p>
            <a:pPr algn="just">
              <a:buNone/>
            </a:pPr>
            <a:r>
              <a:rPr lang="en-US" sz="2800" dirty="0"/>
              <a:t>A MIXTURE OF STRAIGHT-CHAIN ANIONIC GLYCOSAMINOGLYCANS WITH MEAN MOL. Wt. OF 15,000</a:t>
            </a:r>
          </a:p>
          <a:p>
            <a:pPr algn="just">
              <a:buNone/>
            </a:pPr>
            <a:r>
              <a:rPr lang="en-US" sz="2800" dirty="0"/>
              <a:t>STRONGLY ACIDIC DUE TO SULFATE AND CARBOXYLIC </a:t>
            </a:r>
            <a:r>
              <a:rPr lang="en-US" sz="2800" dirty="0" smtClean="0"/>
              <a:t>ACID</a:t>
            </a:r>
            <a:endParaRPr lang="en-US" sz="2800" dirty="0"/>
          </a:p>
          <a:p>
            <a:pPr algn="just"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ENOXAPRIN - FIRST </a:t>
            </a:r>
            <a:r>
              <a:rPr lang="en-US" sz="2800" dirty="0">
                <a:solidFill>
                  <a:srgbClr val="00B050"/>
                </a:solidFill>
              </a:rPr>
              <a:t>LOW MOL. Wt. </a:t>
            </a:r>
            <a:r>
              <a:rPr lang="en-US" sz="2800" dirty="0" smtClean="0">
                <a:solidFill>
                  <a:srgbClr val="00B050"/>
                </a:solidFill>
              </a:rPr>
              <a:t>HEPARIN (&lt;</a:t>
            </a:r>
            <a:r>
              <a:rPr lang="en-US" sz="2800" dirty="0">
                <a:solidFill>
                  <a:srgbClr val="00B050"/>
                </a:solidFill>
              </a:rPr>
              <a:t>6000)</a:t>
            </a:r>
          </a:p>
          <a:p>
            <a:pPr algn="just">
              <a:buNone/>
            </a:pPr>
            <a:r>
              <a:rPr lang="en-US" sz="2800" dirty="0">
                <a:solidFill>
                  <a:srgbClr val="00B050"/>
                </a:solidFill>
              </a:rPr>
              <a:t>ALSO </a:t>
            </a:r>
            <a:r>
              <a:rPr lang="en-US" sz="2800" dirty="0" smtClean="0">
                <a:solidFill>
                  <a:srgbClr val="00B050"/>
                </a:solidFill>
              </a:rPr>
              <a:t>DALTEPARIN - LOW </a:t>
            </a:r>
            <a:r>
              <a:rPr lang="en-US" sz="2800" dirty="0">
                <a:solidFill>
                  <a:srgbClr val="00B050"/>
                </a:solidFill>
              </a:rPr>
              <a:t>MOL. Wt.</a:t>
            </a:r>
          </a:p>
          <a:p>
            <a:pPr algn="just">
              <a:buNone/>
            </a:pPr>
            <a:r>
              <a:rPr lang="en-US" sz="2800" dirty="0">
                <a:solidFill>
                  <a:srgbClr val="00B050"/>
                </a:solidFill>
              </a:rPr>
              <a:t>EFFECTIVE BOTH IN VITRO AND IN </a:t>
            </a:r>
            <a:r>
              <a:rPr lang="en-US" sz="2800" dirty="0" smtClean="0">
                <a:solidFill>
                  <a:srgbClr val="00B050"/>
                </a:solidFill>
              </a:rPr>
              <a:t>VIVO</a:t>
            </a:r>
            <a:endParaRPr lang="en-US" sz="28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6795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381000"/>
            <a:ext cx="8839200" cy="61722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800" dirty="0" smtClean="0"/>
              <a:t>MOA </a:t>
            </a:r>
          </a:p>
          <a:p>
            <a:pPr marL="0" indent="0" algn="just">
              <a:buNone/>
            </a:pPr>
            <a:r>
              <a:rPr lang="en-US" sz="2800" dirty="0" smtClean="0"/>
              <a:t>HEPARIN </a:t>
            </a:r>
            <a:r>
              <a:rPr lang="en-US" sz="2800" dirty="0"/>
              <a:t>ACTIVATES ANTITHROMBIN </a:t>
            </a:r>
            <a:r>
              <a:rPr lang="en-US" sz="2800" dirty="0" smtClean="0"/>
              <a:t>III WHICH </a:t>
            </a:r>
            <a:r>
              <a:rPr lang="en-US" sz="2800" dirty="0"/>
              <a:t>INH. CLOTTING FACTOR </a:t>
            </a:r>
            <a:r>
              <a:rPr lang="en-US" sz="2800" dirty="0" smtClean="0"/>
              <a:t>XIIA</a:t>
            </a:r>
            <a:r>
              <a:rPr lang="en-US" sz="2800" dirty="0"/>
              <a:t>, </a:t>
            </a:r>
            <a:r>
              <a:rPr lang="en-US" sz="2800" dirty="0" smtClean="0"/>
              <a:t>XIA</a:t>
            </a:r>
            <a:r>
              <a:rPr lang="en-US" sz="2800" dirty="0"/>
              <a:t>, IXA, </a:t>
            </a:r>
            <a:r>
              <a:rPr lang="en-US" sz="2800" dirty="0" smtClean="0"/>
              <a:t>XA, IIA </a:t>
            </a:r>
            <a:r>
              <a:rPr lang="en-US" sz="2800" dirty="0"/>
              <a:t>&amp; VIII A</a:t>
            </a:r>
          </a:p>
          <a:p>
            <a:pPr marL="0" indent="0" algn="just">
              <a:buNone/>
            </a:pPr>
            <a:r>
              <a:rPr lang="en-US" sz="2800" dirty="0"/>
              <a:t>INEFFECTIVE </a:t>
            </a:r>
            <a:r>
              <a:rPr lang="en-US" sz="2800" dirty="0" smtClean="0"/>
              <a:t>ORALLY,  </a:t>
            </a:r>
            <a:r>
              <a:rPr lang="en-US" sz="2800" dirty="0"/>
              <a:t>ADM. I.V. OR S.C.</a:t>
            </a:r>
          </a:p>
          <a:p>
            <a:pPr marL="0" indent="0" algn="just">
              <a:buNone/>
            </a:pPr>
            <a:r>
              <a:rPr lang="en-US" sz="2800" dirty="0"/>
              <a:t>MET. IN LIVER BY HEPARINASE </a:t>
            </a:r>
            <a:endParaRPr lang="en-US" sz="2800" dirty="0" smtClean="0"/>
          </a:p>
          <a:p>
            <a:pPr marL="0" indent="0" algn="just">
              <a:buNone/>
            </a:pPr>
            <a:r>
              <a:rPr lang="en-US" sz="2800" dirty="0" smtClean="0"/>
              <a:t>EXC</a:t>
            </a:r>
            <a:r>
              <a:rPr lang="en-US" sz="2800" dirty="0"/>
              <a:t>. IN URINE, </a:t>
            </a:r>
            <a:endParaRPr lang="en-US" sz="2800" dirty="0" smtClean="0"/>
          </a:p>
          <a:p>
            <a:pPr marL="0" indent="0" algn="just">
              <a:buNone/>
            </a:pPr>
            <a:r>
              <a:rPr lang="en-US" sz="2800" dirty="0" smtClean="0"/>
              <a:t>t</a:t>
            </a:r>
            <a:r>
              <a:rPr lang="en-US" sz="2800" baseline="-25000" dirty="0" smtClean="0"/>
              <a:t>1/2</a:t>
            </a:r>
            <a:r>
              <a:rPr lang="en-US" sz="2800" dirty="0" smtClean="0"/>
              <a:t> </a:t>
            </a:r>
            <a:r>
              <a:rPr lang="en-US" sz="2800" dirty="0"/>
              <a:t>80 min. </a:t>
            </a:r>
            <a:r>
              <a:rPr lang="en-US" sz="2800" dirty="0" smtClean="0"/>
              <a:t>INC. </a:t>
            </a:r>
            <a:r>
              <a:rPr lang="en-US" sz="2800" dirty="0"/>
              <a:t>IN RENAL OR HEPATIC IMPAIRMENT</a:t>
            </a: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USED IN PREVENTION </a:t>
            </a:r>
            <a:r>
              <a:rPr lang="en-US" sz="2800" dirty="0">
                <a:solidFill>
                  <a:srgbClr val="00B050"/>
                </a:solidFill>
              </a:rPr>
              <a:t>OF VENOUS THROMBOSIS &amp; PULMONARY EMBOLISM</a:t>
            </a:r>
          </a:p>
          <a:p>
            <a:pPr marL="0" indent="0" algn="just">
              <a:buNone/>
            </a:pPr>
            <a:r>
              <a:rPr lang="en-US" sz="2800" dirty="0"/>
              <a:t> USED IN LOWER </a:t>
            </a:r>
            <a:r>
              <a:rPr lang="en-US" sz="2800" dirty="0" smtClean="0"/>
              <a:t>DOSES - </a:t>
            </a:r>
            <a:r>
              <a:rPr lang="en-US" sz="2800" dirty="0"/>
              <a:t>5000U S.C./8-12h</a:t>
            </a:r>
          </a:p>
          <a:p>
            <a:pPr marL="0" indent="0" algn="just">
              <a:buNone/>
            </a:pPr>
            <a:r>
              <a:rPr lang="en-US" sz="2800" dirty="0"/>
              <a:t> NOT GIVEN I.M. </a:t>
            </a:r>
            <a:r>
              <a:rPr lang="en-US" sz="2800" dirty="0" smtClean="0"/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HEMATOMA OR THROMBOSIS AT INJ. SITE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566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990600"/>
            <a:ext cx="8534400" cy="4525963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ESTABLISHED VENOUS THROMBOSIS -  HEPARIN BOLUS I.V. INJ. OF 5000 U FOLLOWED BY I.V. INFUSION OF 9000 U/h OR S.C. INJ. OF 10,000-20,000 U/12h</a:t>
            </a: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HEPARIN USED FOR 7-10 DAYS, FOLLOWED BY WARFARIN</a:t>
            </a:r>
          </a:p>
          <a:p>
            <a:pPr algn="just">
              <a:buNone/>
            </a:pPr>
            <a:endParaRPr lang="en-US" sz="3000" dirty="0" smtClean="0">
              <a:solidFill>
                <a:srgbClr val="FF0000"/>
              </a:solidFill>
            </a:endParaRPr>
          </a:p>
          <a:p>
            <a:pPr algn="just">
              <a:buNone/>
            </a:pPr>
            <a:r>
              <a:rPr lang="en-US" sz="3000" dirty="0" smtClean="0">
                <a:solidFill>
                  <a:srgbClr val="FF0000"/>
                </a:solidFill>
              </a:rPr>
              <a:t>HEMORRHAGE </a:t>
            </a:r>
            <a:r>
              <a:rPr lang="en-US" sz="3000" dirty="0" smtClean="0">
                <a:solidFill>
                  <a:srgbClr val="00B050"/>
                </a:solidFill>
              </a:rPr>
              <a:t>- </a:t>
            </a:r>
            <a:r>
              <a:rPr lang="en-US" sz="3000" dirty="0">
                <a:solidFill>
                  <a:srgbClr val="00B050"/>
                </a:solidFill>
              </a:rPr>
              <a:t>PROTAMINE SULFATE </a:t>
            </a:r>
            <a:endParaRPr lang="en-US" sz="3000" dirty="0" smtClean="0">
              <a:solidFill>
                <a:srgbClr val="00B050"/>
              </a:solidFill>
            </a:endParaRPr>
          </a:p>
          <a:p>
            <a:pPr algn="just">
              <a:buNone/>
            </a:pPr>
            <a:r>
              <a:rPr lang="en-US" sz="3000" dirty="0">
                <a:solidFill>
                  <a:srgbClr val="00B050"/>
                </a:solidFill>
              </a:rPr>
              <a:t>	</a:t>
            </a:r>
            <a:r>
              <a:rPr lang="en-US" sz="3000" dirty="0" smtClean="0">
                <a:solidFill>
                  <a:srgbClr val="00B050"/>
                </a:solidFill>
              </a:rPr>
              <a:t>			1 mg/100 U </a:t>
            </a:r>
            <a:r>
              <a:rPr lang="en-US" sz="3000" dirty="0">
                <a:solidFill>
                  <a:srgbClr val="00B050"/>
                </a:solidFill>
              </a:rPr>
              <a:t>OF HEPARIN I.V.</a:t>
            </a:r>
          </a:p>
          <a:p>
            <a:pPr algn="just">
              <a:buNone/>
            </a:pPr>
            <a:r>
              <a:rPr lang="en-US" sz="3000" dirty="0" smtClean="0">
                <a:solidFill>
                  <a:srgbClr val="FF0000"/>
                </a:solidFill>
              </a:rPr>
              <a:t>OSTEOPOROSIS, SPONTANEOUS FRACTURES, THROMBOCYTOPENIA</a:t>
            </a:r>
            <a:r>
              <a:rPr lang="en-US" sz="3000" dirty="0">
                <a:solidFill>
                  <a:srgbClr val="FF0000"/>
                </a:solidFill>
              </a:rPr>
              <a:t>, HYPERSENSITIVITY </a:t>
            </a:r>
            <a:r>
              <a:rPr lang="en-US" sz="3000" dirty="0" smtClean="0">
                <a:solidFill>
                  <a:srgbClr val="FF0000"/>
                </a:solidFill>
              </a:rPr>
              <a:t>REACTIONS - CHILLS</a:t>
            </a:r>
            <a:r>
              <a:rPr lang="en-US" sz="3000" dirty="0">
                <a:solidFill>
                  <a:srgbClr val="FF0000"/>
                </a:solidFill>
              </a:rPr>
              <a:t>, FEVER, URTICARIA OR ANAPHYLACTIC SHOCK</a:t>
            </a:r>
          </a:p>
          <a:p>
            <a:pPr marL="0" indent="0">
              <a:buNone/>
            </a:pPr>
            <a:endParaRPr lang="en-US" b="1" dirty="0" smtClean="0">
              <a:solidFill>
                <a:srgbClr val="00B050"/>
              </a:solidFill>
            </a:endParaRPr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127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28600" y="228600"/>
            <a:ext cx="8763000" cy="594360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n-US" sz="2800" dirty="0" smtClean="0"/>
              <a:t>AVAIL</a:t>
            </a:r>
            <a:r>
              <a:rPr lang="en-US" sz="2800" dirty="0"/>
              <a:t>. AS HEPARIN SODIUM (LIQUAEMIN) &amp; </a:t>
            </a:r>
            <a:endParaRPr lang="en-US" sz="2800" dirty="0" smtClean="0"/>
          </a:p>
          <a:p>
            <a:pPr algn="just">
              <a:buNone/>
            </a:pPr>
            <a:r>
              <a:rPr lang="en-US" sz="2800" dirty="0"/>
              <a:t>	</a:t>
            </a:r>
            <a:r>
              <a:rPr lang="en-US" sz="2800" dirty="0" smtClean="0"/>
              <a:t>		HEPARIN </a:t>
            </a:r>
            <a:r>
              <a:rPr lang="en-US" sz="2800" dirty="0"/>
              <a:t>CALCIUM (CALCIPARINE) FOR INJ.</a:t>
            </a:r>
          </a:p>
          <a:p>
            <a:pPr algn="just">
              <a:buNone/>
            </a:pPr>
            <a:endParaRPr lang="en-US" sz="2800" dirty="0" smtClean="0"/>
          </a:p>
          <a:p>
            <a:pPr algn="just">
              <a:buNone/>
            </a:pPr>
            <a:r>
              <a:rPr lang="en-US" sz="2800" dirty="0" smtClean="0"/>
              <a:t>HEPARINOIDS; i.e. HEPARIN-LIKE </a:t>
            </a:r>
            <a:r>
              <a:rPr lang="en-US" sz="2800" dirty="0"/>
              <a:t>ANTICOAGULANT ACTION </a:t>
            </a:r>
            <a:r>
              <a:rPr lang="en-US" sz="2800" dirty="0" smtClean="0"/>
              <a:t>e.g. </a:t>
            </a:r>
            <a:r>
              <a:rPr lang="en-US" sz="2800" dirty="0"/>
              <a:t>DEXTRAN </a:t>
            </a:r>
            <a:r>
              <a:rPr lang="en-US" sz="2800" dirty="0" smtClean="0"/>
              <a:t>SULFATE</a:t>
            </a:r>
          </a:p>
          <a:p>
            <a:pPr algn="just">
              <a:buNone/>
            </a:pPr>
            <a:r>
              <a:rPr lang="en-US" sz="2800" dirty="0" smtClean="0"/>
              <a:t>t</a:t>
            </a:r>
            <a:r>
              <a:rPr lang="en-US" sz="2800" baseline="-25000" dirty="0" smtClean="0"/>
              <a:t>1/2</a:t>
            </a:r>
            <a:r>
              <a:rPr lang="en-US" sz="2800" dirty="0" smtClean="0"/>
              <a:t> </a:t>
            </a:r>
            <a:r>
              <a:rPr lang="en-US" sz="2800" dirty="0"/>
              <a:t>12h </a:t>
            </a:r>
            <a:endParaRPr lang="en-US" sz="2800" dirty="0" smtClean="0"/>
          </a:p>
          <a:p>
            <a:pPr algn="just"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POST-OPERATIVE </a:t>
            </a:r>
            <a:r>
              <a:rPr lang="en-US" sz="2800" dirty="0">
                <a:solidFill>
                  <a:srgbClr val="00B050"/>
                </a:solidFill>
              </a:rPr>
              <a:t>VENOUS THROMBOSIS</a:t>
            </a:r>
          </a:p>
          <a:p>
            <a:pPr algn="just">
              <a:buNone/>
            </a:pPr>
            <a:r>
              <a:rPr lang="en-US" sz="2800" dirty="0"/>
              <a:t>DEXTRAN-70 (M.W. 70,000) &amp; </a:t>
            </a:r>
            <a:r>
              <a:rPr lang="en-US" sz="2800" dirty="0" smtClean="0"/>
              <a:t>DEXTRAN-75 </a:t>
            </a:r>
            <a:r>
              <a:rPr lang="en-US" sz="2800" dirty="0"/>
              <a:t>(M.W</a:t>
            </a:r>
            <a:r>
              <a:rPr lang="en-US" sz="2800" dirty="0" smtClean="0"/>
              <a:t>. 75,000</a:t>
            </a:r>
            <a:r>
              <a:rPr lang="en-US" sz="2800" dirty="0"/>
              <a:t>)</a:t>
            </a:r>
          </a:p>
          <a:p>
            <a:pPr algn="just">
              <a:buNone/>
            </a:pPr>
            <a:endParaRPr lang="en-US" sz="2800" dirty="0" smtClean="0"/>
          </a:p>
          <a:p>
            <a:pPr algn="just">
              <a:buNone/>
            </a:pPr>
            <a:r>
              <a:rPr lang="en-US" sz="2800" dirty="0" smtClean="0"/>
              <a:t>- ANCROD </a:t>
            </a:r>
            <a:r>
              <a:rPr lang="en-US" sz="2800" dirty="0"/>
              <a:t>(FROM VENOM)</a:t>
            </a:r>
          </a:p>
          <a:p>
            <a:pPr algn="just">
              <a:buNone/>
            </a:pPr>
            <a:r>
              <a:rPr lang="en-US" sz="2800" dirty="0"/>
              <a:t> NOT COMMONLY USED</a:t>
            </a:r>
          </a:p>
          <a:p>
            <a:pPr algn="just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59996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28600"/>
            <a:ext cx="8763000" cy="6400800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WARFARIN </a:t>
            </a:r>
            <a:r>
              <a:rPr lang="en-US" sz="2800" b="1" dirty="0">
                <a:solidFill>
                  <a:srgbClr val="FF0000"/>
                </a:solidFill>
              </a:rPr>
              <a:t>(COUMADIN)</a:t>
            </a:r>
          </a:p>
          <a:p>
            <a:pPr algn="just">
              <a:buNone/>
            </a:pPr>
            <a:r>
              <a:rPr lang="en-US" sz="2800" dirty="0"/>
              <a:t>ORAL </a:t>
            </a:r>
            <a:r>
              <a:rPr lang="en-US" sz="2800" dirty="0" smtClean="0"/>
              <a:t>ANTICOAGULANT, ACTS </a:t>
            </a:r>
            <a:r>
              <a:rPr lang="en-US" sz="2800" dirty="0"/>
              <a:t>AS VIT-K ANTAGONIST</a:t>
            </a:r>
          </a:p>
          <a:p>
            <a:pPr algn="just">
              <a:buNone/>
            </a:pPr>
            <a:r>
              <a:rPr lang="en-US" sz="2800" dirty="0"/>
              <a:t>RAPIDLY &amp; COMPLETELY ABS. AFTER ORAL ADM.</a:t>
            </a:r>
          </a:p>
          <a:p>
            <a:pPr algn="just">
              <a:buNone/>
            </a:pPr>
            <a:r>
              <a:rPr lang="en-US" sz="2800" dirty="0"/>
              <a:t>99% BOUND TO PLASMA PROTEINS </a:t>
            </a:r>
            <a:r>
              <a:rPr lang="en-US" sz="2800" dirty="0" smtClean="0"/>
              <a:t>- </a:t>
            </a:r>
            <a:r>
              <a:rPr lang="en-US" sz="2800" dirty="0" smtClean="0">
                <a:solidFill>
                  <a:srgbClr val="FF0000"/>
                </a:solidFill>
              </a:rPr>
              <a:t>D/I</a:t>
            </a:r>
          </a:p>
          <a:p>
            <a:pPr>
              <a:buNone/>
            </a:pPr>
            <a:r>
              <a:rPr lang="en-US" sz="3000" dirty="0"/>
              <a:t>DELAYED ONSET </a:t>
            </a:r>
            <a:r>
              <a:rPr lang="en-US" sz="3000" dirty="0" smtClean="0"/>
              <a:t>8-12hr, PROLONGED </a:t>
            </a:r>
            <a:r>
              <a:rPr lang="en-US" sz="3000" dirty="0"/>
              <a:t>DURATION 4-7 DAYS</a:t>
            </a:r>
          </a:p>
          <a:p>
            <a:pPr>
              <a:buNone/>
            </a:pPr>
            <a:r>
              <a:rPr lang="en-US" sz="3000" dirty="0"/>
              <a:t>ONLY ACTIVE IN VIVO, NOT IN VITRO</a:t>
            </a:r>
          </a:p>
          <a:p>
            <a:pPr>
              <a:buNone/>
            </a:pPr>
            <a:endParaRPr lang="en-US" sz="3000" b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en-US" sz="3000" b="1" dirty="0" smtClean="0">
                <a:solidFill>
                  <a:srgbClr val="00B050"/>
                </a:solidFill>
              </a:rPr>
              <a:t>ESTABLISHED </a:t>
            </a:r>
            <a:r>
              <a:rPr lang="en-US" sz="3000" b="1" dirty="0">
                <a:solidFill>
                  <a:srgbClr val="00B050"/>
                </a:solidFill>
              </a:rPr>
              <a:t>VENOUS THROMBOSIS, </a:t>
            </a:r>
            <a:endParaRPr lang="en-US" sz="3000" b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en-US" sz="3000" b="1" dirty="0" smtClean="0">
                <a:solidFill>
                  <a:srgbClr val="00B050"/>
                </a:solidFill>
              </a:rPr>
              <a:t>PULMONARY </a:t>
            </a:r>
            <a:r>
              <a:rPr lang="en-US" sz="3000" b="1" dirty="0">
                <a:solidFill>
                  <a:srgbClr val="00B050"/>
                </a:solidFill>
              </a:rPr>
              <a:t>EMBOLISM</a:t>
            </a:r>
          </a:p>
          <a:p>
            <a:pPr>
              <a:buNone/>
            </a:pPr>
            <a:r>
              <a:rPr lang="en-US" sz="3000" dirty="0" smtClean="0"/>
              <a:t>DOSE: </a:t>
            </a:r>
            <a:r>
              <a:rPr lang="en-US" sz="3000" dirty="0"/>
              <a:t>10-15mg/day THEN 5-7mg/day P.O.</a:t>
            </a:r>
          </a:p>
          <a:p>
            <a:pPr>
              <a:buNone/>
            </a:pPr>
            <a:r>
              <a:rPr lang="en-US" sz="3000" dirty="0" smtClean="0"/>
              <a:t>AVAILABLE </a:t>
            </a:r>
            <a:r>
              <a:rPr lang="en-US" sz="3000" dirty="0"/>
              <a:t>AS TABLETS &amp; ALSO PARENTERAL</a:t>
            </a:r>
          </a:p>
          <a:p>
            <a:pPr>
              <a:buNone/>
            </a:pPr>
            <a:endParaRPr lang="en-US" sz="30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3000" b="1" dirty="0" smtClean="0">
                <a:solidFill>
                  <a:srgbClr val="FF0000"/>
                </a:solidFill>
              </a:rPr>
              <a:t>HEMORRHAGE</a:t>
            </a:r>
            <a:r>
              <a:rPr lang="en-US" sz="3000" dirty="0" smtClean="0"/>
              <a:t> </a:t>
            </a:r>
            <a:r>
              <a:rPr lang="en-US" sz="3000" dirty="0" smtClean="0">
                <a:solidFill>
                  <a:srgbClr val="00B050"/>
                </a:solidFill>
              </a:rPr>
              <a:t>VIT</a:t>
            </a:r>
            <a:r>
              <a:rPr lang="en-US" sz="3000" dirty="0">
                <a:solidFill>
                  <a:srgbClr val="00B050"/>
                </a:solidFill>
              </a:rPr>
              <a:t>. K</a:t>
            </a:r>
            <a:r>
              <a:rPr lang="en-US" sz="3000" baseline="-25000" dirty="0">
                <a:solidFill>
                  <a:srgbClr val="00B050"/>
                </a:solidFill>
              </a:rPr>
              <a:t>1</a:t>
            </a:r>
            <a:r>
              <a:rPr lang="en-US" sz="3000" dirty="0">
                <a:solidFill>
                  <a:srgbClr val="00B050"/>
                </a:solidFill>
              </a:rPr>
              <a:t>  SOLUTIONS</a:t>
            </a:r>
          </a:p>
          <a:p>
            <a:pPr>
              <a:buNone/>
            </a:pPr>
            <a:r>
              <a:rPr lang="en-US" sz="3000" b="1" dirty="0">
                <a:solidFill>
                  <a:srgbClr val="FF0000"/>
                </a:solidFill>
              </a:rPr>
              <a:t>C/I PREGNANCY (TERATOGENIC &amp; ABORTIFACIENT)</a:t>
            </a:r>
          </a:p>
          <a:p>
            <a:pPr algn="just">
              <a:buNone/>
            </a:pP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512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28600" y="304800"/>
            <a:ext cx="8686800" cy="61722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800" b="1" dirty="0"/>
              <a:t>FIBRINOLYTIC DRUGS</a:t>
            </a:r>
          </a:p>
          <a:p>
            <a:pPr marL="0" indent="0" algn="just">
              <a:buNone/>
            </a:pPr>
            <a:r>
              <a:rPr lang="en-US" sz="2800" b="1" dirty="0">
                <a:solidFill>
                  <a:srgbClr val="00B050"/>
                </a:solidFill>
              </a:rPr>
              <a:t>INH. FIBRINOLYSIS </a:t>
            </a:r>
            <a:r>
              <a:rPr lang="en-US" sz="2800" b="1" dirty="0" smtClean="0">
                <a:solidFill>
                  <a:srgbClr val="00B050"/>
                </a:solidFill>
              </a:rPr>
              <a:t>i.e. </a:t>
            </a:r>
            <a:r>
              <a:rPr lang="en-US" sz="2800" b="1" dirty="0">
                <a:solidFill>
                  <a:srgbClr val="00B050"/>
                </a:solidFill>
              </a:rPr>
              <a:t>CONVERSION OF INACTIVE PLASMINOGEN TO ACTIVE PROTEOLYTIC </a:t>
            </a:r>
            <a:r>
              <a:rPr lang="en-US" sz="2800" b="1" dirty="0" smtClean="0">
                <a:solidFill>
                  <a:srgbClr val="00B050"/>
                </a:solidFill>
              </a:rPr>
              <a:t>ENZYME </a:t>
            </a:r>
            <a:r>
              <a:rPr lang="en-US" sz="2800" b="1" dirty="0">
                <a:solidFill>
                  <a:srgbClr val="00B050"/>
                </a:solidFill>
              </a:rPr>
              <a:t>PLASMIN</a:t>
            </a:r>
          </a:p>
          <a:p>
            <a:pPr marL="0" indent="0" algn="just">
              <a:buNone/>
            </a:pPr>
            <a:endParaRPr lang="en-US" sz="2800" b="1" dirty="0" smtClean="0"/>
          </a:p>
          <a:p>
            <a:pPr marL="0" indent="0" algn="just">
              <a:buNone/>
            </a:pPr>
            <a:r>
              <a:rPr lang="en-US" sz="2800" b="1" dirty="0" smtClean="0"/>
              <a:t>STREPTOKINASE </a:t>
            </a:r>
            <a:r>
              <a:rPr lang="en-US" sz="2800" b="1" dirty="0"/>
              <a:t>(KABIKINASE, STREPTASE)</a:t>
            </a:r>
          </a:p>
          <a:p>
            <a:pPr marL="0" indent="0" algn="just">
              <a:buNone/>
            </a:pPr>
            <a:r>
              <a:rPr lang="en-US" sz="2800" b="1" dirty="0"/>
              <a:t> ABAIL. AS POWDER FOR INJ.</a:t>
            </a:r>
          </a:p>
          <a:p>
            <a:pPr marL="0" indent="0" algn="just">
              <a:buNone/>
            </a:pPr>
            <a:r>
              <a:rPr lang="en-US" sz="2800" b="1" dirty="0" smtClean="0">
                <a:solidFill>
                  <a:srgbClr val="00B050"/>
                </a:solidFill>
              </a:rPr>
              <a:t>BIOSYN</a:t>
            </a:r>
            <a:r>
              <a:rPr lang="en-US" sz="2800" b="1" dirty="0">
                <a:solidFill>
                  <a:srgbClr val="00B050"/>
                </a:solidFill>
              </a:rPr>
              <a:t>. BY </a:t>
            </a:r>
            <a:r>
              <a:rPr lang="en-US" sz="2800" b="1" dirty="0" smtClean="0">
                <a:solidFill>
                  <a:srgbClr val="00B050"/>
                </a:solidFill>
              </a:rPr>
              <a:t>HEMOLYTIC STREPTOCOCCI, </a:t>
            </a:r>
            <a:r>
              <a:rPr lang="en-US" sz="2800" b="1" dirty="0" smtClean="0">
                <a:solidFill>
                  <a:srgbClr val="FF0000"/>
                </a:solidFill>
              </a:rPr>
              <a:t>ANTIGENIC</a:t>
            </a:r>
            <a:endParaRPr lang="en-US" sz="2800" b="1" dirty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en-US" sz="2800" b="1" dirty="0" smtClean="0"/>
              <a:t>DOSE-250,000 U </a:t>
            </a:r>
            <a:r>
              <a:rPr lang="en-US" sz="2800" b="1" dirty="0"/>
              <a:t>I.V.  THEN 100,000U/hr FOR 1-3 DAYS</a:t>
            </a:r>
          </a:p>
          <a:p>
            <a:pPr marL="0" indent="0" algn="just">
              <a:buNone/>
            </a:pP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591907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04800" y="533400"/>
            <a:ext cx="8610600" cy="58674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800" b="1" dirty="0"/>
              <a:t>UROKINASE (ABBOKINASE)</a:t>
            </a:r>
          </a:p>
          <a:p>
            <a:pPr marL="0" indent="0" algn="just">
              <a:buNone/>
            </a:pPr>
            <a:r>
              <a:rPr lang="en-US" sz="2800" b="1" dirty="0"/>
              <a:t>DER. FROM HUMAN KIDNEY, </a:t>
            </a:r>
            <a:r>
              <a:rPr lang="en-US" sz="2800" b="1" dirty="0">
                <a:solidFill>
                  <a:srgbClr val="00B050"/>
                </a:solidFill>
              </a:rPr>
              <a:t>NOT ANTIGENIC</a:t>
            </a:r>
          </a:p>
          <a:p>
            <a:pPr>
              <a:buNone/>
            </a:pPr>
            <a:r>
              <a:rPr lang="en-US" sz="2800" dirty="0" smtClean="0"/>
              <a:t>DOSE - 300,000U I.V.</a:t>
            </a:r>
          </a:p>
          <a:p>
            <a:pPr>
              <a:buNone/>
            </a:pPr>
            <a:r>
              <a:rPr lang="en-US" sz="2800" dirty="0" smtClean="0"/>
              <a:t>RECOMBINANT PRO-UROKINASE PRODUCED BY RECOMBINANT DNA TECHNOLOGY</a:t>
            </a:r>
          </a:p>
          <a:p>
            <a:pPr>
              <a:buNone/>
            </a:pPr>
            <a:endParaRPr lang="en-US" sz="2800" b="1" dirty="0" smtClean="0"/>
          </a:p>
          <a:p>
            <a:pPr>
              <a:buNone/>
            </a:pPr>
            <a:r>
              <a:rPr lang="en-US" sz="2800" b="1" dirty="0" smtClean="0"/>
              <a:t>TISSUE PLASMINOGEN ACTIVATOR (</a:t>
            </a:r>
            <a:r>
              <a:rPr lang="en-US" sz="2800" b="1" dirty="0" err="1" smtClean="0"/>
              <a:t>tPA</a:t>
            </a:r>
            <a:r>
              <a:rPr lang="en-US" sz="2800" b="1" dirty="0" smtClean="0"/>
              <a:t>)</a:t>
            </a:r>
          </a:p>
          <a:p>
            <a:pPr>
              <a:buNone/>
            </a:pPr>
            <a:r>
              <a:rPr lang="en-US" sz="2800" dirty="0" smtClean="0"/>
              <a:t>OBT. FROM CULTURED HUMAN MELANOMA CELL</a:t>
            </a:r>
          </a:p>
          <a:p>
            <a:pPr>
              <a:buNone/>
            </a:pPr>
            <a:r>
              <a:rPr lang="en-US" sz="2800" dirty="0" smtClean="0"/>
              <a:t>ALSO SYN. BY RECOMBINANT DNA TECH. (</a:t>
            </a:r>
            <a:r>
              <a:rPr lang="en-US" sz="2800" dirty="0" err="1" smtClean="0"/>
              <a:t>rtPA</a:t>
            </a:r>
            <a:r>
              <a:rPr lang="en-US" sz="2800" dirty="0" smtClean="0"/>
              <a:t>)</a:t>
            </a:r>
          </a:p>
          <a:p>
            <a:pPr>
              <a:buNone/>
            </a:pPr>
            <a:r>
              <a:rPr lang="en-US" sz="2800" dirty="0" smtClean="0"/>
              <a:t>DOSE-100 mg I.V. IN 3hr</a:t>
            </a:r>
          </a:p>
        </p:txBody>
      </p:sp>
    </p:spTree>
    <p:extLst>
      <p:ext uri="{BB962C8B-B14F-4D97-AF65-F5344CB8AC3E}">
        <p14:creationId xmlns:p14="http://schemas.microsoft.com/office/powerpoint/2010/main" val="996030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94085" y="304800"/>
            <a:ext cx="3982915" cy="466467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30656" y="5257800"/>
            <a:ext cx="3509772" cy="93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639728"/>
      </p:ext>
    </p:extLst>
  </p:cSld>
  <p:clrMapOvr>
    <a:masterClrMapping/>
  </p:clrMapOvr>
</p:sld>
</file>

<file path=ppt/slides/slide2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ANISOYALATED PLASMINOGEN-STREPTOKINASE ACTIVAOTR COMPLEX (APSAC)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n-US" sz="2800" dirty="0" smtClean="0"/>
              <a:t>SIMILAR  TO STERPTOKINASE</a:t>
            </a:r>
          </a:p>
          <a:p>
            <a:pPr algn="just">
              <a:buNone/>
            </a:pPr>
            <a:r>
              <a:rPr lang="en-US" sz="2800" dirty="0" smtClean="0"/>
              <a:t>ALSO ANTIGENIC AND ALLERGENIC</a:t>
            </a:r>
          </a:p>
          <a:p>
            <a:pPr algn="just">
              <a:buNone/>
            </a:pPr>
            <a:r>
              <a:rPr lang="en-US" sz="2800" dirty="0" smtClean="0"/>
              <a:t>GIVEN AS SINGLE I.V INJ OVER 4-5 MIN </a:t>
            </a:r>
          </a:p>
          <a:p>
            <a:pPr algn="just">
              <a:buNone/>
            </a:pPr>
            <a:r>
              <a:rPr lang="en-US" sz="2800" dirty="0" smtClean="0"/>
              <a:t>EFFECT FOR 4-6 HR</a:t>
            </a:r>
          </a:p>
          <a:p>
            <a:pPr algn="just">
              <a:buNone/>
            </a:pPr>
            <a:endParaRPr lang="en-US" sz="2800" dirty="0" smtClean="0">
              <a:solidFill>
                <a:srgbClr val="00B050"/>
              </a:solidFill>
            </a:endParaRPr>
          </a:p>
          <a:p>
            <a:pPr algn="just"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MULTIPLE PULMONARY EMBOLI, VENOUS THROMBOSIS, ACUTE CORONARY THROMBOSIS</a:t>
            </a:r>
          </a:p>
          <a:p>
            <a:pPr algn="just">
              <a:buNone/>
            </a:pPr>
            <a:endParaRPr lang="en-US" sz="2800" dirty="0" smtClean="0">
              <a:solidFill>
                <a:srgbClr val="FF0000"/>
              </a:solidFill>
            </a:endParaRPr>
          </a:p>
          <a:p>
            <a:pPr algn="just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BLEEDING, MILD ALLERGIC REACTIONS</a:t>
            </a:r>
          </a:p>
        </p:txBody>
      </p:sp>
    </p:spTree>
    <p:extLst>
      <p:ext uri="{BB962C8B-B14F-4D97-AF65-F5344CB8AC3E}">
        <p14:creationId xmlns:p14="http://schemas.microsoft.com/office/powerpoint/2010/main" val="1317385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762000" y="2362200"/>
            <a:ext cx="7772400" cy="1470025"/>
          </a:xfrm>
        </p:spPr>
        <p:txBody>
          <a:bodyPr>
            <a:normAutofit/>
          </a:bodyPr>
          <a:lstStyle/>
          <a:p>
            <a:r>
              <a:rPr lang="en-US" sz="6000" b="1" dirty="0" smtClean="0"/>
              <a:t>ANTIANAEMIC DRUGS</a:t>
            </a:r>
            <a:endParaRPr lang="en-US" sz="6000" b="1" dirty="0"/>
          </a:p>
        </p:txBody>
      </p:sp>
    </p:spTree>
    <p:extLst>
      <p:ext uri="{BB962C8B-B14F-4D97-AF65-F5344CB8AC3E}">
        <p14:creationId xmlns:p14="http://schemas.microsoft.com/office/powerpoint/2010/main" val="1314973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ANEMIA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" y="838200"/>
            <a:ext cx="8915400" cy="48307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800" dirty="0" smtClean="0"/>
              <a:t>A </a:t>
            </a:r>
            <a:r>
              <a:rPr lang="en-US" sz="2800" dirty="0"/>
              <a:t>BELOW-NORMAL PLASMA HEMOGLOBIN CONC. </a:t>
            </a:r>
            <a:r>
              <a:rPr lang="en-US" sz="2800" dirty="0" smtClean="0"/>
              <a:t>RESULTING FROM </a:t>
            </a:r>
            <a:r>
              <a:rPr lang="en-US" sz="2800" dirty="0"/>
              <a:t>A </a:t>
            </a:r>
            <a:r>
              <a:rPr lang="en-US" sz="2800" dirty="0" smtClean="0"/>
              <a:t>DECREASED </a:t>
            </a:r>
            <a:r>
              <a:rPr lang="en-US" sz="2800" dirty="0"/>
              <a:t>NO. OF CIRCULATING RBCs OR AN </a:t>
            </a:r>
            <a:r>
              <a:rPr lang="en-US" sz="2800" dirty="0" smtClean="0"/>
              <a:t>ABNORMALLY LOW </a:t>
            </a:r>
            <a:r>
              <a:rPr lang="en-US" sz="2800" dirty="0"/>
              <a:t>TOTAL HEMOGLOBIN CONTENT PER UNIT OF BLOOD </a:t>
            </a:r>
            <a:r>
              <a:rPr lang="en-US" sz="2800" dirty="0" smtClean="0"/>
              <a:t>VOLUME</a:t>
            </a:r>
            <a:endParaRPr lang="en-US" sz="2800" dirty="0"/>
          </a:p>
          <a:p>
            <a:pPr marL="0" indent="0" algn="just">
              <a:buNone/>
            </a:pPr>
            <a:r>
              <a:rPr lang="en-US" sz="2800" b="1" dirty="0" smtClean="0"/>
              <a:t>CAUSES </a:t>
            </a:r>
            <a:r>
              <a:rPr lang="en-US" sz="2800" b="1" dirty="0"/>
              <a:t>OF </a:t>
            </a:r>
            <a:r>
              <a:rPr lang="en-US" sz="2800" b="1" dirty="0" smtClean="0"/>
              <a:t>ANEMIA</a:t>
            </a:r>
            <a:endParaRPr lang="en-US" sz="2800" b="1" dirty="0"/>
          </a:p>
          <a:p>
            <a:pPr marL="0" indent="0" algn="just">
              <a:buNone/>
            </a:pPr>
            <a:r>
              <a:rPr lang="en-US" sz="2800" dirty="0"/>
              <a:t>CHRONIC BLOOD LOSS, BONE MARROW ABNORMALITIES,</a:t>
            </a:r>
          </a:p>
          <a:p>
            <a:pPr marL="0" indent="0" algn="just">
              <a:buNone/>
            </a:pPr>
            <a:r>
              <a:rPr lang="en-US" sz="2800" dirty="0" smtClean="0"/>
              <a:t>INCREASED HEMOLYSIS, INFECTIONS, MALIGNANCY, ENDOCRINE DEFICIENCIES</a:t>
            </a:r>
            <a:r>
              <a:rPr lang="en-US" sz="2800" dirty="0"/>
              <a:t>, OTHER DISEASE STATES</a:t>
            </a:r>
            <a:r>
              <a:rPr lang="en-US" sz="2800" dirty="0" smtClean="0"/>
              <a:t>, DRUGS</a:t>
            </a:r>
            <a:r>
              <a:rPr lang="en-US" sz="2800" dirty="0"/>
              <a:t>,</a:t>
            </a:r>
          </a:p>
          <a:p>
            <a:pPr marL="0" indent="0" algn="just">
              <a:buNone/>
            </a:pPr>
            <a:r>
              <a:rPr lang="en-US" sz="2800" dirty="0" smtClean="0"/>
              <a:t>DIETARY </a:t>
            </a:r>
            <a:r>
              <a:rPr lang="en-US" sz="2800" dirty="0"/>
              <a:t>DEFICIENCES OF </a:t>
            </a:r>
            <a:r>
              <a:rPr lang="en-US" sz="2800" dirty="0" smtClean="0"/>
              <a:t>SUBSTANCES; e.g. </a:t>
            </a:r>
            <a:r>
              <a:rPr lang="en-US" sz="2800" dirty="0"/>
              <a:t>IRON, FOLIC ACID, </a:t>
            </a:r>
            <a:r>
              <a:rPr lang="en-US" sz="2800" dirty="0" smtClean="0"/>
              <a:t>VIT.B12 – NECESSARY FOR </a:t>
            </a:r>
            <a:r>
              <a:rPr lang="en-US" sz="2800" dirty="0"/>
              <a:t>NORMAL </a:t>
            </a:r>
            <a:r>
              <a:rPr lang="en-US" sz="2800" dirty="0" smtClean="0"/>
              <a:t>ERYTHROPOIESIS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1326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533400"/>
            <a:ext cx="8534400" cy="510540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n-US" sz="2800" dirty="0"/>
              <a:t>TYPES OF ANEMIAS</a:t>
            </a:r>
          </a:p>
          <a:p>
            <a:pPr algn="just">
              <a:buNone/>
            </a:pPr>
            <a:r>
              <a:rPr lang="en-US" sz="2800" dirty="0" smtClean="0"/>
              <a:t>DEFICIENCY </a:t>
            </a:r>
            <a:r>
              <a:rPr lang="en-US" sz="2800" dirty="0"/>
              <a:t>ANEMIAS OR </a:t>
            </a:r>
            <a:r>
              <a:rPr lang="en-US" sz="2800" dirty="0" smtClean="0"/>
              <a:t>NUTRITIONAL ANEMIAS</a:t>
            </a:r>
            <a:endParaRPr lang="en-US" sz="2800" dirty="0"/>
          </a:p>
          <a:p>
            <a:pPr algn="just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IRON </a:t>
            </a:r>
            <a:r>
              <a:rPr lang="en-US" sz="2800" dirty="0">
                <a:solidFill>
                  <a:srgbClr val="FF0000"/>
                </a:solidFill>
              </a:rPr>
              <a:t>DEFICIENCY ANEMIA OR </a:t>
            </a:r>
            <a:r>
              <a:rPr lang="en-US" sz="2800" dirty="0" smtClean="0">
                <a:solidFill>
                  <a:srgbClr val="FF0000"/>
                </a:solidFill>
              </a:rPr>
              <a:t>HYPOCHROMIC MICROCYTIC ANEMIA, PERNICIOUS </a:t>
            </a:r>
            <a:r>
              <a:rPr lang="en-US" sz="2800" dirty="0">
                <a:solidFill>
                  <a:srgbClr val="FF0000"/>
                </a:solidFill>
              </a:rPr>
              <a:t>ANEMIA OR ADDISONIAN </a:t>
            </a:r>
            <a:r>
              <a:rPr lang="en-US" sz="2800" dirty="0" smtClean="0">
                <a:solidFill>
                  <a:srgbClr val="FF0000"/>
                </a:solidFill>
              </a:rPr>
              <a:t>ANEMIA- DUE </a:t>
            </a:r>
            <a:r>
              <a:rPr lang="en-US" sz="2800" dirty="0">
                <a:solidFill>
                  <a:srgbClr val="FF0000"/>
                </a:solidFill>
              </a:rPr>
              <a:t>TO FAILURE OF STOMACH TO SECRETE </a:t>
            </a:r>
            <a:r>
              <a:rPr lang="en-US" sz="2800" dirty="0" smtClean="0">
                <a:solidFill>
                  <a:srgbClr val="FF0000"/>
                </a:solidFill>
              </a:rPr>
              <a:t>INTRINSIC FACTOR </a:t>
            </a:r>
            <a:r>
              <a:rPr lang="en-US" sz="2800" dirty="0">
                <a:solidFill>
                  <a:srgbClr val="FF0000"/>
                </a:solidFill>
              </a:rPr>
              <a:t>REQ. FOR ABS. OF </a:t>
            </a:r>
            <a:r>
              <a:rPr lang="en-US" sz="2800" dirty="0" smtClean="0">
                <a:solidFill>
                  <a:srgbClr val="FF0000"/>
                </a:solidFill>
              </a:rPr>
              <a:t> VIT-B12 </a:t>
            </a:r>
            <a:r>
              <a:rPr lang="en-US" sz="2800" dirty="0">
                <a:solidFill>
                  <a:srgbClr val="FF0000"/>
                </a:solidFill>
              </a:rPr>
              <a:t>OR EXTRINSIC </a:t>
            </a:r>
            <a:r>
              <a:rPr lang="en-US" sz="2800" dirty="0" smtClean="0">
                <a:solidFill>
                  <a:srgbClr val="FF0000"/>
                </a:solidFill>
              </a:rPr>
              <a:t>FACTORS</a:t>
            </a:r>
            <a:endParaRPr lang="en-US" sz="2800" dirty="0">
              <a:solidFill>
                <a:srgbClr val="FF0000"/>
              </a:solidFill>
            </a:endParaRPr>
          </a:p>
          <a:p>
            <a:pPr algn="just">
              <a:buNone/>
            </a:pPr>
            <a:endParaRPr lang="en-US" sz="2800" dirty="0" smtClean="0"/>
          </a:p>
          <a:p>
            <a:pPr algn="just">
              <a:buNone/>
            </a:pPr>
            <a:r>
              <a:rPr lang="en-US" sz="2800" dirty="0" smtClean="0"/>
              <a:t>APLASTIC ANEMIAS</a:t>
            </a:r>
            <a:endParaRPr lang="en-US" sz="2800" dirty="0"/>
          </a:p>
          <a:p>
            <a:pPr algn="just">
              <a:buNone/>
            </a:pPr>
            <a:r>
              <a:rPr lang="en-US" sz="2800" dirty="0" smtClean="0"/>
              <a:t>HEMOLYTIC ANEMIAS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96967365"/>
      </p:ext>
    </p:extLst>
  </p:cSld>
  <p:clrMapOvr>
    <a:masterClrMapping/>
  </p:clrMapOvr>
</p:sld>
</file>

<file path=ppt/slides/slide2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IRON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19200"/>
            <a:ext cx="8610600" cy="45259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dirty="0" smtClean="0"/>
              <a:t> </a:t>
            </a:r>
            <a:r>
              <a:rPr lang="en-US" sz="2800" dirty="0" smtClean="0"/>
              <a:t>STORED IN RETICULOENDOTHELIAL SYSTEM AS FERRITIN</a:t>
            </a:r>
          </a:p>
          <a:p>
            <a:pPr algn="just">
              <a:buNone/>
            </a:pPr>
            <a:r>
              <a:rPr lang="en-US" sz="2800" dirty="0" smtClean="0"/>
              <a:t> (AN IRON/PROTEIN COMPLEX) &amp; ALSO IN INTESTINAL MUCOSAL CELLS - THE SITE OF IRON ABS.</a:t>
            </a:r>
          </a:p>
          <a:p>
            <a:pPr algn="just">
              <a:buNone/>
            </a:pPr>
            <a:endParaRPr lang="en-US" sz="2800" b="1" dirty="0" smtClean="0"/>
          </a:p>
          <a:p>
            <a:pPr algn="just">
              <a:buNone/>
            </a:pPr>
            <a:r>
              <a:rPr lang="en-US" sz="2800" b="1" dirty="0" smtClean="0"/>
              <a:t>SOURCES OF IRON</a:t>
            </a:r>
          </a:p>
          <a:p>
            <a:pPr algn="just">
              <a:buNone/>
            </a:pPr>
            <a:r>
              <a:rPr lang="en-US" sz="2800" dirty="0" smtClean="0"/>
              <a:t> FOODS e.g. MEAT, LIVER, EGG YOLK, CHICKEN</a:t>
            </a:r>
            <a:r>
              <a:rPr lang="en-US" sz="2800" dirty="0" smtClean="0"/>
              <a:t>,  FISH, OYSTER</a:t>
            </a:r>
            <a:r>
              <a:rPr lang="en-US" sz="2800" dirty="0" smtClean="0"/>
              <a:t>, DRY BEANS, DRYFRUIT, SPINACH, BANANA, </a:t>
            </a:r>
            <a:r>
              <a:rPr lang="en-US" sz="2800" dirty="0" smtClean="0"/>
              <a:t>YEAST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91910129"/>
      </p:ext>
    </p:extLst>
  </p:cSld>
  <p:clrMapOvr>
    <a:masterClrMapping/>
  </p:clrMapOvr>
</p:sld>
</file>

<file path=ppt/slides/slide2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28600" y="228600"/>
            <a:ext cx="8763000" cy="6248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600" b="1" dirty="0" smtClean="0"/>
              <a:t>TOTAL </a:t>
            </a:r>
            <a:r>
              <a:rPr lang="en-US" sz="2600" b="1" dirty="0"/>
              <a:t>BODY </a:t>
            </a:r>
            <a:r>
              <a:rPr lang="en-US" sz="2600" b="1" dirty="0" smtClean="0"/>
              <a:t>IRON</a:t>
            </a:r>
            <a:endParaRPr lang="en-US" sz="2600" b="1" dirty="0"/>
          </a:p>
          <a:p>
            <a:pPr>
              <a:buNone/>
            </a:pPr>
            <a:r>
              <a:rPr lang="en-US" sz="2600" dirty="0"/>
              <a:t> </a:t>
            </a:r>
            <a:r>
              <a:rPr lang="en-US" sz="2600" dirty="0" smtClean="0"/>
              <a:t>~ </a:t>
            </a:r>
            <a:r>
              <a:rPr lang="en-US" sz="2600" dirty="0"/>
              <a:t>4.5g IN </a:t>
            </a:r>
            <a:r>
              <a:rPr lang="en-US" sz="2600" dirty="0" smtClean="0"/>
              <a:t>ADULT </a:t>
            </a:r>
            <a:r>
              <a:rPr lang="en-US" sz="2600" dirty="0" smtClean="0"/>
              <a:t>MALES &amp; ~ </a:t>
            </a:r>
            <a:r>
              <a:rPr lang="en-US" sz="2600" dirty="0" smtClean="0"/>
              <a:t>2.5g </a:t>
            </a:r>
            <a:r>
              <a:rPr lang="en-US" sz="2600" dirty="0"/>
              <a:t>IN ADULT </a:t>
            </a:r>
            <a:r>
              <a:rPr lang="en-US" sz="2600" dirty="0" smtClean="0"/>
              <a:t>FEMALES</a:t>
            </a:r>
            <a:endParaRPr lang="en-US" sz="2600" dirty="0"/>
          </a:p>
          <a:p>
            <a:pPr>
              <a:buNone/>
            </a:pPr>
            <a:r>
              <a:rPr lang="en-US" sz="2600" dirty="0"/>
              <a:t>  BLOOD (70</a:t>
            </a:r>
            <a:r>
              <a:rPr lang="en-US" sz="2600" dirty="0" smtClean="0"/>
              <a:t>%), STORES (~ </a:t>
            </a:r>
            <a:r>
              <a:rPr lang="en-US" sz="2600" dirty="0"/>
              <a:t>20</a:t>
            </a:r>
            <a:r>
              <a:rPr lang="en-US" sz="2600" dirty="0" smtClean="0"/>
              <a:t>%), MUSCLES (10-15%),</a:t>
            </a:r>
            <a:endParaRPr lang="en-US" sz="2600" dirty="0"/>
          </a:p>
          <a:p>
            <a:pPr>
              <a:buNone/>
            </a:pPr>
            <a:r>
              <a:rPr lang="en-US" sz="2600" dirty="0"/>
              <a:t>  ENZYMES (0.3</a:t>
            </a:r>
            <a:r>
              <a:rPr lang="en-US" sz="2600" dirty="0" smtClean="0"/>
              <a:t>%), TRANSPORT </a:t>
            </a:r>
            <a:r>
              <a:rPr lang="en-US" sz="2600" dirty="0"/>
              <a:t>(0.2</a:t>
            </a:r>
            <a:r>
              <a:rPr lang="en-US" sz="2600" dirty="0" smtClean="0"/>
              <a:t>%)</a:t>
            </a:r>
            <a:endParaRPr lang="en-US" sz="2600" dirty="0"/>
          </a:p>
          <a:p>
            <a:pPr>
              <a:buNone/>
            </a:pPr>
            <a:r>
              <a:rPr lang="en-US" sz="2600" b="1" dirty="0" smtClean="0"/>
              <a:t>DAILY </a:t>
            </a:r>
            <a:r>
              <a:rPr lang="en-US" sz="2600" b="1" dirty="0" smtClean="0"/>
              <a:t>REQUIRED -</a:t>
            </a:r>
            <a:r>
              <a:rPr lang="en-US" sz="2600" dirty="0" smtClean="0"/>
              <a:t>     0.5-1 mg</a:t>
            </a:r>
            <a:endParaRPr lang="en-US" sz="2600" dirty="0" smtClean="0"/>
          </a:p>
          <a:p>
            <a:pPr>
              <a:buNone/>
            </a:pPr>
            <a:r>
              <a:rPr lang="en-US" sz="2600" dirty="0" smtClean="0"/>
              <a:t>BUT In FEMALES – INC. REQ. (MENSTRUATION 1-2 mg </a:t>
            </a:r>
            <a:r>
              <a:rPr lang="en-US" sz="2600" dirty="0"/>
              <a:t>&amp; </a:t>
            </a:r>
            <a:r>
              <a:rPr lang="en-US" sz="2600" dirty="0" smtClean="0"/>
              <a:t>PREGNANCY  2-5 mg /d)</a:t>
            </a:r>
            <a:endParaRPr lang="en-US" sz="2600" dirty="0"/>
          </a:p>
          <a:p>
            <a:pPr>
              <a:buNone/>
            </a:pPr>
            <a:r>
              <a:rPr lang="en-US" sz="2600" dirty="0"/>
              <a:t> </a:t>
            </a:r>
            <a:r>
              <a:rPr lang="en-US" sz="2600" dirty="0" smtClean="0"/>
              <a:t>INFANTS- 0.06 mg/kg</a:t>
            </a:r>
            <a:r>
              <a:rPr lang="en-US" sz="2600" dirty="0"/>
              <a:t>, </a:t>
            </a:r>
            <a:r>
              <a:rPr lang="en-US" sz="2600" dirty="0" smtClean="0"/>
              <a:t>CHILDREN- 0.025 mg/kg</a:t>
            </a:r>
            <a:endParaRPr lang="en-US" sz="2600" dirty="0"/>
          </a:p>
          <a:p>
            <a:pPr>
              <a:buNone/>
            </a:pPr>
            <a:endParaRPr lang="en-US" sz="2600" dirty="0" smtClean="0"/>
          </a:p>
          <a:p>
            <a:pPr algn="just">
              <a:buNone/>
            </a:pPr>
            <a:r>
              <a:rPr lang="en-US" sz="2600" dirty="0" smtClean="0"/>
              <a:t>ABSORPTION INC. BY </a:t>
            </a:r>
            <a:r>
              <a:rPr lang="en-US" sz="2600" dirty="0"/>
              <a:t>GASTRIC ACID, REDUCING </a:t>
            </a:r>
            <a:r>
              <a:rPr lang="en-US" sz="2600" dirty="0" smtClean="0"/>
              <a:t>AGENTS </a:t>
            </a:r>
            <a:endParaRPr lang="en-US" sz="2600" dirty="0"/>
          </a:p>
          <a:p>
            <a:pPr algn="just">
              <a:buNone/>
            </a:pPr>
            <a:r>
              <a:rPr lang="en-US" sz="2600" dirty="0"/>
              <a:t> (ASCORBIC ACID, -SH CONTAINING AMINO </a:t>
            </a:r>
            <a:r>
              <a:rPr lang="en-US" sz="2600" dirty="0" smtClean="0"/>
              <a:t>ACIDS) AND DEC. BY ANTACIDS, PHOSPHATES, </a:t>
            </a:r>
            <a:r>
              <a:rPr lang="en-US" sz="2600" dirty="0"/>
              <a:t>PHYTATES &amp; </a:t>
            </a:r>
            <a:r>
              <a:rPr lang="en-US" sz="2600" dirty="0" smtClean="0"/>
              <a:t>TETRACYCLINES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962647581"/>
      </p:ext>
    </p:extLst>
  </p:cSld>
  <p:clrMapOvr>
    <a:masterClrMapping/>
  </p:clrMapOvr>
</p:sld>
</file>

<file path=ppt/slides/slide2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52400" y="457200"/>
            <a:ext cx="8991600" cy="6096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600" b="1" dirty="0" smtClean="0"/>
              <a:t>TOTAL IRON REQUIRED</a:t>
            </a:r>
          </a:p>
          <a:p>
            <a:pPr algn="ctr">
              <a:buNone/>
            </a:pPr>
            <a:r>
              <a:rPr lang="en-US" sz="2600" i="1" dirty="0" smtClean="0"/>
              <a:t>0.66 X BODY WT </a:t>
            </a:r>
            <a:r>
              <a:rPr lang="en-US" sz="2600" i="1" dirty="0" smtClean="0"/>
              <a:t>(Kg</a:t>
            </a:r>
            <a:r>
              <a:rPr lang="en-US" sz="2600" i="1" dirty="0"/>
              <a:t>) x </a:t>
            </a:r>
            <a:r>
              <a:rPr lang="en-US" sz="2600" i="1" dirty="0" err="1"/>
              <a:t>Hb</a:t>
            </a:r>
            <a:r>
              <a:rPr lang="en-US" sz="2600" i="1" dirty="0"/>
              <a:t> % </a:t>
            </a:r>
            <a:r>
              <a:rPr lang="en-US" sz="2600" i="1" dirty="0" smtClean="0"/>
              <a:t>DEFICIT</a:t>
            </a:r>
          </a:p>
          <a:p>
            <a:pPr algn="ctr">
              <a:buNone/>
            </a:pPr>
            <a:r>
              <a:rPr lang="en-US" sz="2600" b="1" i="1" dirty="0" smtClean="0"/>
              <a:t>OR</a:t>
            </a:r>
            <a:endParaRPr lang="en-US" sz="2600" b="1" i="1" dirty="0"/>
          </a:p>
          <a:p>
            <a:pPr algn="ctr">
              <a:buNone/>
            </a:pPr>
            <a:r>
              <a:rPr lang="en-US" sz="2600" i="1" dirty="0" smtClean="0"/>
              <a:t>4.4 </a:t>
            </a:r>
            <a:r>
              <a:rPr lang="en-US" sz="2600" i="1" dirty="0"/>
              <a:t>x BODY Wt (</a:t>
            </a:r>
            <a:r>
              <a:rPr lang="en-US" sz="2600" i="1" dirty="0" smtClean="0"/>
              <a:t>Kg) </a:t>
            </a:r>
            <a:r>
              <a:rPr lang="en-US" sz="2600" i="1" dirty="0"/>
              <a:t>x </a:t>
            </a:r>
            <a:r>
              <a:rPr lang="en-US" sz="2600" i="1" dirty="0" err="1"/>
              <a:t>Hb</a:t>
            </a:r>
            <a:r>
              <a:rPr lang="en-US" sz="2600" i="1" dirty="0"/>
              <a:t> DEFICIT (g/</a:t>
            </a:r>
            <a:r>
              <a:rPr lang="en-US" sz="2600" i="1" dirty="0" err="1"/>
              <a:t>dL</a:t>
            </a:r>
            <a:r>
              <a:rPr lang="en-US" sz="2600" i="1" dirty="0"/>
              <a:t>)</a:t>
            </a:r>
          </a:p>
          <a:p>
            <a:pPr>
              <a:buNone/>
            </a:pPr>
            <a:endParaRPr lang="en-US" sz="2600" dirty="0" smtClean="0"/>
          </a:p>
          <a:p>
            <a:pPr>
              <a:buNone/>
            </a:pPr>
            <a:r>
              <a:rPr lang="en-US" sz="2600" dirty="0" smtClean="0"/>
              <a:t>NORMAL </a:t>
            </a:r>
            <a:r>
              <a:rPr lang="en-US" sz="2600" dirty="0" err="1"/>
              <a:t>Hb</a:t>
            </a:r>
            <a:r>
              <a:rPr lang="en-US" sz="2600" dirty="0"/>
              <a:t> LEVEL </a:t>
            </a:r>
            <a:endParaRPr lang="en-US" sz="2600" dirty="0" smtClean="0"/>
          </a:p>
          <a:p>
            <a:pPr>
              <a:buNone/>
            </a:pPr>
            <a:r>
              <a:rPr lang="en-US" sz="2600" dirty="0" smtClean="0"/>
              <a:t>IN </a:t>
            </a:r>
            <a:r>
              <a:rPr lang="en-US" sz="2600" dirty="0"/>
              <a:t>MALES </a:t>
            </a:r>
            <a:r>
              <a:rPr lang="en-US" sz="2600" dirty="0" smtClean="0"/>
              <a:t>14-18 g/</a:t>
            </a:r>
            <a:r>
              <a:rPr lang="en-US" sz="2600" dirty="0" err="1" smtClean="0"/>
              <a:t>dL</a:t>
            </a:r>
            <a:r>
              <a:rPr lang="en-US" sz="2600" dirty="0" smtClean="0"/>
              <a:t> &amp; </a:t>
            </a:r>
            <a:r>
              <a:rPr lang="en-US" sz="2600" dirty="0"/>
              <a:t>IN FEMALES </a:t>
            </a:r>
            <a:r>
              <a:rPr lang="en-US" sz="2600" dirty="0" smtClean="0"/>
              <a:t>12-16 g/</a:t>
            </a:r>
            <a:r>
              <a:rPr lang="en-US" sz="2600" dirty="0" err="1" smtClean="0"/>
              <a:t>dL</a:t>
            </a:r>
            <a:endParaRPr lang="en-US" sz="2600" dirty="0"/>
          </a:p>
          <a:p>
            <a:pPr>
              <a:buNone/>
            </a:pPr>
            <a:endParaRPr lang="en-US" sz="2600" b="1" dirty="0" smtClean="0"/>
          </a:p>
          <a:p>
            <a:pPr>
              <a:buNone/>
            </a:pPr>
            <a:r>
              <a:rPr lang="en-US" sz="2600" b="1" dirty="0" smtClean="0"/>
              <a:t>IRON </a:t>
            </a:r>
            <a:r>
              <a:rPr lang="en-US" sz="2600" b="1" dirty="0"/>
              <a:t>DEFICIENCY</a:t>
            </a:r>
          </a:p>
          <a:p>
            <a:pPr>
              <a:buNone/>
            </a:pPr>
            <a:r>
              <a:rPr lang="en-US" sz="2600" dirty="0"/>
              <a:t>IN ACUTE OR CHRONIC BLOOD LOSS, INSUFFICIENT INTAKE DURING GROWTH OF CHILDREN, MENSTRUATION OR PREGNANCY</a:t>
            </a:r>
          </a:p>
          <a:p>
            <a:pPr>
              <a:buNone/>
            </a:pPr>
            <a:r>
              <a:rPr lang="en-US" sz="2600" dirty="0"/>
              <a:t>DUE TO –VE IRON BALANCE DUE TO DEPLETION OF IRON STORES &amp; INADEQUATE INTAKE</a:t>
            </a:r>
          </a:p>
          <a:p>
            <a:pPr>
              <a:buNone/>
            </a:pP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4179234991"/>
      </p:ext>
    </p:extLst>
  </p:cSld>
  <p:clrMapOvr>
    <a:masterClrMapping/>
  </p:clrMapOvr>
</p:sld>
</file>

<file path=ppt/slides/slide2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858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600" b="1" dirty="0" smtClean="0"/>
              <a:t>IRON </a:t>
            </a:r>
            <a:r>
              <a:rPr lang="en-US" sz="2600" b="1" dirty="0"/>
              <a:t>PREPARATIONS</a:t>
            </a:r>
          </a:p>
          <a:p>
            <a:pPr>
              <a:buNone/>
            </a:pPr>
            <a:r>
              <a:rPr lang="en-US" sz="2600" dirty="0" smtClean="0"/>
              <a:t>ORAL </a:t>
            </a:r>
            <a:r>
              <a:rPr lang="en-US" sz="2600" dirty="0"/>
              <a:t>PREPARATIONS</a:t>
            </a:r>
          </a:p>
          <a:p>
            <a:pPr>
              <a:buNone/>
            </a:pPr>
            <a:r>
              <a:rPr lang="en-US" sz="2600" dirty="0"/>
              <a:t>FERROUS SULPHATE, FERROUS FUMARATE </a:t>
            </a:r>
            <a:endParaRPr lang="en-US" sz="2600" dirty="0" smtClean="0"/>
          </a:p>
          <a:p>
            <a:pPr>
              <a:buNone/>
            </a:pPr>
            <a:r>
              <a:rPr lang="en-US" sz="2600" dirty="0"/>
              <a:t>	</a:t>
            </a:r>
            <a:r>
              <a:rPr lang="en-US" sz="2600" dirty="0" smtClean="0"/>
              <a:t>				</a:t>
            </a:r>
            <a:r>
              <a:rPr lang="en-US" sz="2600" dirty="0" smtClean="0"/>
              <a:t>(200-600 mg </a:t>
            </a:r>
            <a:r>
              <a:rPr lang="en-US" sz="2600" dirty="0" err="1"/>
              <a:t>t.i.d</a:t>
            </a:r>
            <a:r>
              <a:rPr lang="en-US" sz="2600" dirty="0" smtClean="0"/>
              <a:t>.)</a:t>
            </a:r>
            <a:endParaRPr lang="en-US" sz="2600" dirty="0"/>
          </a:p>
          <a:p>
            <a:pPr>
              <a:buNone/>
            </a:pPr>
            <a:r>
              <a:rPr lang="en-US" sz="2600" dirty="0"/>
              <a:t>FERROUS GLUCONATE (</a:t>
            </a:r>
            <a:r>
              <a:rPr lang="en-US" sz="2600" dirty="0" smtClean="0"/>
              <a:t>600 mg </a:t>
            </a:r>
            <a:r>
              <a:rPr lang="en-US" sz="2600" dirty="0" err="1"/>
              <a:t>t.i.d</a:t>
            </a:r>
            <a:r>
              <a:rPr lang="en-US" sz="2600" dirty="0"/>
              <a:t>.)</a:t>
            </a:r>
          </a:p>
          <a:p>
            <a:pPr>
              <a:buNone/>
            </a:pPr>
            <a:r>
              <a:rPr lang="en-US" sz="2600" dirty="0"/>
              <a:t>FERROGLYCINE SULPATE (</a:t>
            </a:r>
            <a:r>
              <a:rPr lang="en-US" sz="2600" dirty="0" smtClean="0"/>
              <a:t>1-1.5 g/day</a:t>
            </a:r>
            <a:r>
              <a:rPr lang="en-US" sz="2600" dirty="0"/>
              <a:t>)</a:t>
            </a:r>
          </a:p>
          <a:p>
            <a:pPr>
              <a:buNone/>
            </a:pPr>
            <a:r>
              <a:rPr lang="en-US" sz="2600" dirty="0"/>
              <a:t>FERRIC CHOLINE CITRATE OR FERROCHOLINE (</a:t>
            </a:r>
            <a:r>
              <a:rPr lang="en-US" sz="2600" dirty="0" smtClean="0"/>
              <a:t>1.5 g/day</a:t>
            </a:r>
            <a:r>
              <a:rPr lang="en-US" sz="2600" dirty="0"/>
              <a:t>)</a:t>
            </a:r>
          </a:p>
          <a:p>
            <a:pPr>
              <a:buNone/>
            </a:pPr>
            <a:r>
              <a:rPr lang="en-US" sz="2600" dirty="0"/>
              <a:t>FERROUS </a:t>
            </a:r>
            <a:r>
              <a:rPr lang="en-US" sz="2600" dirty="0" smtClean="0"/>
              <a:t>SUCCINATE, FERRIC </a:t>
            </a:r>
            <a:r>
              <a:rPr lang="en-US" sz="2600" dirty="0"/>
              <a:t>AMM. CITRATE</a:t>
            </a:r>
            <a:r>
              <a:rPr lang="en-US" sz="2600" dirty="0" smtClean="0"/>
              <a:t>, FERRIC </a:t>
            </a:r>
            <a:r>
              <a:rPr lang="en-US" sz="2600" dirty="0"/>
              <a:t>HYDROXIDE, IRON CALCIUM CITRATE COMPLEX</a:t>
            </a:r>
          </a:p>
        </p:txBody>
      </p:sp>
    </p:spTree>
    <p:extLst>
      <p:ext uri="{BB962C8B-B14F-4D97-AF65-F5344CB8AC3E}">
        <p14:creationId xmlns:p14="http://schemas.microsoft.com/office/powerpoint/2010/main" val="3708862156"/>
      </p:ext>
    </p:extLst>
  </p:cSld>
  <p:clrMapOvr>
    <a:masterClrMapping/>
  </p:clrMapOvr>
</p:sld>
</file>

<file path=ppt/slides/slide2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28600" y="609600"/>
            <a:ext cx="86868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600" b="1" dirty="0" smtClean="0"/>
              <a:t>PARENTERAL </a:t>
            </a:r>
            <a:r>
              <a:rPr lang="en-US" sz="2600" b="1" dirty="0"/>
              <a:t>PREPARATIONS</a:t>
            </a:r>
          </a:p>
          <a:p>
            <a:pPr>
              <a:buNone/>
            </a:pPr>
            <a:r>
              <a:rPr lang="en-US" sz="2600" dirty="0"/>
              <a:t>IRON DEXTRAN </a:t>
            </a:r>
            <a:r>
              <a:rPr lang="en-US" sz="2600" dirty="0" smtClean="0"/>
              <a:t>100-250 mg </a:t>
            </a:r>
          </a:p>
          <a:p>
            <a:pPr>
              <a:buNone/>
            </a:pPr>
            <a:r>
              <a:rPr lang="en-US" sz="2600" dirty="0" smtClean="0"/>
              <a:t>I.M</a:t>
            </a:r>
            <a:r>
              <a:rPr lang="en-US" sz="2600" dirty="0"/>
              <a:t>, I.V. OR SLOW I.V. INFUSION</a:t>
            </a:r>
          </a:p>
          <a:p>
            <a:pPr>
              <a:buNone/>
            </a:pPr>
            <a:r>
              <a:rPr lang="en-US" sz="2600" b="1" dirty="0">
                <a:solidFill>
                  <a:srgbClr val="FF0000"/>
                </a:solidFill>
              </a:rPr>
              <a:t>→HYPERSENSITIVITY REACTIONS, </a:t>
            </a:r>
            <a:r>
              <a:rPr lang="en-US" sz="2600" b="1" dirty="0" smtClean="0">
                <a:solidFill>
                  <a:srgbClr val="FF0000"/>
                </a:solidFill>
              </a:rPr>
              <a:t>ANAPHYLACTIC </a:t>
            </a:r>
            <a:r>
              <a:rPr lang="en-US" sz="2600" b="1" dirty="0">
                <a:solidFill>
                  <a:srgbClr val="FF0000"/>
                </a:solidFill>
              </a:rPr>
              <a:t>REACTIONS</a:t>
            </a:r>
          </a:p>
          <a:p>
            <a:pPr>
              <a:buNone/>
            </a:pPr>
            <a:endParaRPr lang="en-US" sz="2600" dirty="0" smtClean="0"/>
          </a:p>
          <a:p>
            <a:pPr>
              <a:buNone/>
            </a:pPr>
            <a:r>
              <a:rPr lang="en-US" sz="2600" dirty="0" smtClean="0"/>
              <a:t>IRON </a:t>
            </a:r>
            <a:r>
              <a:rPr lang="en-US" sz="2600" dirty="0"/>
              <a:t>DEXTRAN 20mg/ml I.V. UPTO 5ml</a:t>
            </a:r>
          </a:p>
          <a:p>
            <a:pPr>
              <a:buNone/>
            </a:pPr>
            <a:r>
              <a:rPr lang="en-US" sz="2600" dirty="0" smtClean="0"/>
              <a:t>IRON-SORBITOL- CITRIC </a:t>
            </a:r>
            <a:r>
              <a:rPr lang="en-US" sz="2600" dirty="0"/>
              <a:t>ACID COMPLEX (JECTOFER)</a:t>
            </a:r>
          </a:p>
          <a:p>
            <a:pPr>
              <a:buNone/>
            </a:pPr>
            <a:r>
              <a:rPr lang="en-US" sz="2600" dirty="0" smtClean="0"/>
              <a:t>						50-100mg </a:t>
            </a:r>
            <a:r>
              <a:rPr lang="en-US" sz="2600" dirty="0"/>
              <a:t>(</a:t>
            </a:r>
            <a:r>
              <a:rPr lang="en-US" sz="2600" dirty="0" smtClean="0"/>
              <a:t>1-2 ml</a:t>
            </a:r>
            <a:r>
              <a:rPr lang="en-US" sz="2600" dirty="0"/>
              <a:t>) I.M</a:t>
            </a:r>
            <a:r>
              <a:rPr lang="en-US" sz="2600" dirty="0" smtClean="0"/>
              <a:t>.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616425487"/>
      </p:ext>
    </p:extLst>
  </p:cSld>
  <p:clrMapOvr>
    <a:masterClrMapping/>
  </p:clrMapOvr>
</p:sld>
</file>

<file path=ppt/slides/slide2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33400" y="1143000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600" b="1" dirty="0" smtClean="0">
                <a:solidFill>
                  <a:srgbClr val="FF0000"/>
                </a:solidFill>
              </a:rPr>
              <a:t>→PAIN &amp; SKIN DISCOLORATION</a:t>
            </a:r>
          </a:p>
          <a:p>
            <a:pPr>
              <a:buNone/>
            </a:pPr>
            <a:r>
              <a:rPr lang="en-US" sz="2600" b="1" dirty="0" smtClean="0">
                <a:solidFill>
                  <a:srgbClr val="FF0000"/>
                </a:solidFill>
              </a:rPr>
              <a:t>→GI DISTURBANCES, LOCAL IRRITATION, ABD. PAIN, </a:t>
            </a:r>
            <a:r>
              <a:rPr lang="en-US" sz="2600" b="1" dirty="0" smtClean="0">
                <a:solidFill>
                  <a:srgbClr val="FF0000"/>
                </a:solidFill>
              </a:rPr>
              <a:t>NAUSEA</a:t>
            </a:r>
            <a:r>
              <a:rPr lang="en-US" sz="2600" b="1" dirty="0" smtClean="0">
                <a:solidFill>
                  <a:srgbClr val="FF0000"/>
                </a:solidFill>
              </a:rPr>
              <a:t>, VOMITING, HAEMATEMESIS, BLACK OR BLOODY DIARRHEA, CV-COLLAPSE, COMA &amp; DEATH</a:t>
            </a:r>
          </a:p>
          <a:p>
            <a:pPr>
              <a:buNone/>
            </a:pPr>
            <a:endParaRPr lang="en-US" sz="2600" b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en-US" sz="2600" b="1" dirty="0" smtClean="0">
                <a:solidFill>
                  <a:srgbClr val="00B050"/>
                </a:solidFill>
              </a:rPr>
              <a:t>GASTRIC </a:t>
            </a:r>
            <a:r>
              <a:rPr lang="en-US" sz="2600" b="1" dirty="0" smtClean="0">
                <a:solidFill>
                  <a:srgbClr val="00B050"/>
                </a:solidFill>
              </a:rPr>
              <a:t>ASPIRATION, GASTRIC LAVAGE</a:t>
            </a:r>
          </a:p>
          <a:p>
            <a:pPr>
              <a:buNone/>
            </a:pPr>
            <a:r>
              <a:rPr lang="en-US" sz="2600" b="1" dirty="0" smtClean="0">
                <a:solidFill>
                  <a:srgbClr val="00B050"/>
                </a:solidFill>
              </a:rPr>
              <a:t>DEFEROXAMINE</a:t>
            </a:r>
            <a:r>
              <a:rPr lang="en-US" sz="2600" b="1" dirty="0" smtClean="0">
                <a:solidFill>
                  <a:srgbClr val="00B050"/>
                </a:solidFill>
              </a:rPr>
              <a:t>, SYMPTOMATIC TREATMENT</a:t>
            </a:r>
          </a:p>
          <a:p>
            <a:pPr>
              <a:buNone/>
            </a:pPr>
            <a:endParaRPr lang="en-US" sz="26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2600" b="1" dirty="0" smtClean="0">
                <a:solidFill>
                  <a:srgbClr val="FF0000"/>
                </a:solidFill>
              </a:rPr>
              <a:t>D/I </a:t>
            </a:r>
            <a:r>
              <a:rPr lang="en-US" sz="2600" b="1" dirty="0" smtClean="0">
                <a:solidFill>
                  <a:srgbClr val="FF0000"/>
                </a:solidFill>
              </a:rPr>
              <a:t>LEVODOPA, CARBIDOPA, CIPROFLOXACIN, TETRACYCLINES, PENICILLAMINE, METHYLDOPA</a:t>
            </a:r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22945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" y="8060"/>
            <a:ext cx="8839200" cy="6765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608011"/>
      </p:ext>
    </p:extLst>
  </p:cSld>
  <p:clrMapOvr>
    <a:masterClrMapping/>
  </p:clrMapOvr>
</p:sld>
</file>

<file path=ppt/slides/slide2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FOLIC ACID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17638"/>
            <a:ext cx="8915400" cy="5059362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sz="3000" dirty="0" smtClean="0"/>
              <a:t>USED IN TREATING DEFICIENCY STATES ARISING FROM </a:t>
            </a:r>
            <a:r>
              <a:rPr lang="en-US" sz="3000" dirty="0" smtClean="0"/>
              <a:t>INADEQUATE </a:t>
            </a:r>
            <a:r>
              <a:rPr lang="en-US" sz="3000" dirty="0" smtClean="0"/>
              <a:t>LEVELS OF VITAMIN</a:t>
            </a:r>
          </a:p>
          <a:p>
            <a:pPr>
              <a:buNone/>
            </a:pPr>
            <a:r>
              <a:rPr lang="en-US" sz="3000" b="1" dirty="0" smtClean="0"/>
              <a:t>SOURCES: </a:t>
            </a:r>
            <a:r>
              <a:rPr lang="en-US" sz="3000" dirty="0" smtClean="0"/>
              <a:t>YEAST</a:t>
            </a:r>
            <a:r>
              <a:rPr lang="en-US" sz="3000" dirty="0"/>
              <a:t>, LIVER, FRESH GREEN VEGETABLES &amp; </a:t>
            </a:r>
            <a:r>
              <a:rPr lang="en-US" sz="3000" dirty="0" smtClean="0"/>
              <a:t>FRUIT</a:t>
            </a:r>
            <a:endParaRPr lang="en-US" sz="3000" dirty="0"/>
          </a:p>
          <a:p>
            <a:pPr>
              <a:buNone/>
            </a:pPr>
            <a:r>
              <a:rPr lang="en-US" sz="3000" dirty="0"/>
              <a:t>NOT ACTIVE AS SUCH</a:t>
            </a:r>
          </a:p>
          <a:p>
            <a:pPr>
              <a:buNone/>
            </a:pPr>
            <a:r>
              <a:rPr lang="en-US" sz="3000" dirty="0"/>
              <a:t>ENZ. RED. IN BODY TO TETRAHYDRO FOLIC ACID, THFA (FOLINIC ACID, LEUCOVORIN)</a:t>
            </a:r>
          </a:p>
          <a:p>
            <a:pPr>
              <a:buNone/>
            </a:pPr>
            <a:endParaRPr lang="en-US" sz="3000" dirty="0" smtClean="0"/>
          </a:p>
          <a:p>
            <a:pPr>
              <a:buNone/>
            </a:pPr>
            <a:r>
              <a:rPr lang="en-US" sz="3000" dirty="0" smtClean="0"/>
              <a:t>DEFICIENCY</a:t>
            </a:r>
            <a:r>
              <a:rPr lang="en-US" sz="3000" dirty="0"/>
              <a:t>→ </a:t>
            </a:r>
            <a:r>
              <a:rPr lang="en-US" sz="3000" dirty="0">
                <a:solidFill>
                  <a:srgbClr val="FF0000"/>
                </a:solidFill>
              </a:rPr>
              <a:t>MEGALOBLASTIC ANEMIA </a:t>
            </a:r>
            <a:r>
              <a:rPr lang="en-US" sz="3000" dirty="0"/>
              <a:t>WITH HAEMATOLOGICAL MAINFESTATIONS BUT NO NEUROLOGICAL MANIFESTATIONS</a:t>
            </a:r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6038663"/>
      </p:ext>
    </p:extLst>
  </p:cSld>
  <p:clrMapOvr>
    <a:masterClrMapping/>
  </p:clrMapOvr>
</p:sld>
</file>

<file path=ppt/slides/slide2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1000" y="762000"/>
            <a:ext cx="8229600" cy="5410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600" b="1" dirty="0" smtClean="0"/>
              <a:t>FOLIC </a:t>
            </a:r>
            <a:r>
              <a:rPr lang="en-US" sz="2600" b="1" dirty="0"/>
              <a:t>ACID DEFICIENCY</a:t>
            </a:r>
          </a:p>
          <a:p>
            <a:pPr>
              <a:buNone/>
            </a:pPr>
            <a:r>
              <a:rPr lang="en-US" sz="2600" dirty="0" smtClean="0"/>
              <a:t>DEFICIENT </a:t>
            </a:r>
            <a:r>
              <a:rPr lang="en-US" sz="2600" dirty="0" smtClean="0"/>
              <a:t>DIET- </a:t>
            </a:r>
            <a:r>
              <a:rPr lang="en-US" sz="2600" dirty="0"/>
              <a:t>LACK OF VEGETABLES, EGG, MEAT, PROLONGED COOKING, CHRONIC </a:t>
            </a:r>
            <a:r>
              <a:rPr lang="en-US" sz="2600" dirty="0" smtClean="0"/>
              <a:t>ALCOHOLIC INTAKE</a:t>
            </a:r>
            <a:endParaRPr lang="en-US" sz="2600" dirty="0"/>
          </a:p>
          <a:p>
            <a:pPr>
              <a:buNone/>
            </a:pPr>
            <a:r>
              <a:rPr lang="en-US" sz="2600" dirty="0" smtClean="0"/>
              <a:t>↑ </a:t>
            </a:r>
            <a:r>
              <a:rPr lang="en-US" sz="2600" dirty="0"/>
              <a:t>DEMAND e.g. PREGNANCY, LACTATION</a:t>
            </a:r>
          </a:p>
          <a:p>
            <a:pPr>
              <a:buNone/>
            </a:pPr>
            <a:r>
              <a:rPr lang="en-US" sz="2600" dirty="0" smtClean="0"/>
              <a:t>MALABSORPTION </a:t>
            </a:r>
            <a:r>
              <a:rPr lang="en-US" sz="2600" dirty="0"/>
              <a:t>DUE TO PATHOLOGY OF SMALL </a:t>
            </a:r>
            <a:r>
              <a:rPr lang="en-US" sz="2600" dirty="0" smtClean="0"/>
              <a:t>INT.</a:t>
            </a:r>
            <a:endParaRPr lang="en-US" sz="2600" dirty="0"/>
          </a:p>
          <a:p>
            <a:pPr>
              <a:buNone/>
            </a:pPr>
            <a:r>
              <a:rPr lang="en-US" sz="2600" dirty="0" smtClean="0"/>
              <a:t>WITH DRUGS; </a:t>
            </a:r>
            <a:r>
              <a:rPr lang="en-US" sz="2600" dirty="0"/>
              <a:t>e.g. </a:t>
            </a:r>
            <a:r>
              <a:rPr lang="en-US" sz="2600" dirty="0" smtClean="0"/>
              <a:t>ANTI-FOLATE </a:t>
            </a:r>
            <a:r>
              <a:rPr lang="en-US" sz="2600" dirty="0"/>
              <a:t>COMPOUNDS (</a:t>
            </a:r>
            <a:r>
              <a:rPr lang="en-US" sz="2600" dirty="0" smtClean="0"/>
              <a:t>METHOTREXATE, </a:t>
            </a:r>
            <a:r>
              <a:rPr lang="en-US" sz="2600" dirty="0"/>
              <a:t>PYRIMETHAMINE, TRIMETHOPRIM) &amp; </a:t>
            </a:r>
            <a:r>
              <a:rPr lang="en-US" sz="2600" dirty="0" smtClean="0"/>
              <a:t>DRUGS CAUSING MALABS. e.g</a:t>
            </a:r>
            <a:r>
              <a:rPr lang="en-US" sz="2600" dirty="0"/>
              <a:t>. PHENYTION, ISONIAZID</a:t>
            </a:r>
          </a:p>
          <a:p>
            <a:pPr>
              <a:buNone/>
            </a:pPr>
            <a:r>
              <a:rPr lang="en-US" sz="2600" dirty="0"/>
              <a:t>PHENOBARBITONE &amp; ORAL CONTRACEPTIVES</a:t>
            </a:r>
          </a:p>
          <a:p>
            <a:pPr>
              <a:buNone/>
            </a:pPr>
            <a:endParaRPr lang="en-US" sz="2600" dirty="0"/>
          </a:p>
          <a:p>
            <a:pPr>
              <a:buNone/>
            </a:pPr>
            <a:r>
              <a:rPr lang="en-US" sz="2600" dirty="0" smtClean="0"/>
              <a:t>REQ</a:t>
            </a:r>
            <a:r>
              <a:rPr lang="en-US" sz="2600" dirty="0"/>
              <a:t>. 50 micro g/ day IN ADULTS</a:t>
            </a:r>
          </a:p>
          <a:p>
            <a:pPr>
              <a:buNone/>
            </a:pP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2081602760"/>
      </p:ext>
    </p:extLst>
  </p:cSld>
  <p:clrMapOvr>
    <a:masterClrMapping/>
  </p:clrMapOvr>
</p:sld>
</file>

<file path=ppt/slides/slide2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990600"/>
            <a:ext cx="8534400" cy="5486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b="1" dirty="0" smtClean="0"/>
              <a:t>DIAGNOSIS </a:t>
            </a:r>
            <a:r>
              <a:rPr lang="en-US" sz="2800" b="1" dirty="0"/>
              <a:t>OF DEFICIENCY</a:t>
            </a:r>
          </a:p>
          <a:p>
            <a:pPr>
              <a:buNone/>
            </a:pPr>
            <a:r>
              <a:rPr lang="en-US" sz="2800" dirty="0" smtClean="0"/>
              <a:t>ESTIMATION </a:t>
            </a:r>
            <a:r>
              <a:rPr lang="en-US" sz="2800" dirty="0"/>
              <a:t>OF FOLIC ACID LEVEL OF RBC OR PLASMA</a:t>
            </a:r>
          </a:p>
          <a:p>
            <a:pPr>
              <a:buNone/>
            </a:pPr>
            <a:r>
              <a:rPr lang="en-US" sz="2800" dirty="0" smtClean="0"/>
              <a:t>DOSE 1-5 mg/d PO</a:t>
            </a:r>
            <a:endParaRPr lang="en-US" sz="2800" dirty="0"/>
          </a:p>
          <a:p>
            <a:pPr>
              <a:buNone/>
            </a:pPr>
            <a:r>
              <a:rPr lang="en-US" sz="2800" dirty="0"/>
              <a:t>→RARELY HYPERSENSITIVITY </a:t>
            </a:r>
            <a:r>
              <a:rPr lang="en-US" sz="2800" dirty="0" smtClean="0"/>
              <a:t>REACTIONS</a:t>
            </a:r>
          </a:p>
          <a:p>
            <a:pPr>
              <a:buNone/>
            </a:pPr>
            <a:r>
              <a:rPr lang="en-US" sz="2800" dirty="0" smtClean="0"/>
              <a:t> </a:t>
            </a:r>
          </a:p>
          <a:p>
            <a:pPr>
              <a:buNone/>
            </a:pPr>
            <a:endParaRPr lang="en-US" sz="2800" dirty="0"/>
          </a:p>
          <a:p>
            <a:pPr>
              <a:buNone/>
            </a:pPr>
            <a:r>
              <a:rPr lang="en-US" sz="2800" dirty="0"/>
              <a:t> 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/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FOLATE </a:t>
            </a:r>
            <a:r>
              <a:rPr lang="en-US" sz="2800" dirty="0" smtClean="0">
                <a:solidFill>
                  <a:srgbClr val="FF0000"/>
                </a:solidFill>
              </a:rPr>
              <a:t>DEFICIENCY</a:t>
            </a:r>
            <a:endParaRPr lang="en-US" sz="2800" dirty="0">
              <a:solidFill>
                <a:srgbClr val="FF0000"/>
              </a:solidFill>
            </a:endParaRPr>
          </a:p>
          <a:p>
            <a:pPr>
              <a:buNone/>
            </a:pP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0317693"/>
              </p:ext>
            </p:extLst>
          </p:nvPr>
        </p:nvGraphicFramePr>
        <p:xfrm>
          <a:off x="533400" y="3253581"/>
          <a:ext cx="3352800" cy="1265936"/>
        </p:xfrm>
        <a:graphic>
          <a:graphicData uri="http://schemas.openxmlformats.org/drawingml/2006/table">
            <a:tbl>
              <a:tblPr/>
              <a:tblGrid>
                <a:gridCol w="3352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26593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POOR ABSORPTION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→Pathology of small intestine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→Alcoholism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876800" y="4823936"/>
            <a:ext cx="3276600" cy="14773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 </a:t>
            </a:r>
          </a:p>
          <a:p>
            <a:r>
              <a:rPr lang="en-US" dirty="0"/>
              <a:t>DIETARY DEFICIENCY</a:t>
            </a:r>
          </a:p>
          <a:p>
            <a:r>
              <a:rPr lang="en-US" dirty="0"/>
              <a:t>→ During pregnancy</a:t>
            </a:r>
          </a:p>
          <a:p>
            <a:r>
              <a:rPr lang="en-US" dirty="0"/>
              <a:t>→ During lactation</a:t>
            </a:r>
          </a:p>
          <a:p>
            <a:endParaRPr lang="en-US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1524000" y="4648200"/>
            <a:ext cx="0" cy="914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3619500" y="5791200"/>
            <a:ext cx="11049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2640170"/>
      </p:ext>
    </p:extLst>
  </p:cSld>
  <p:clrMapOvr>
    <a:masterClrMapping/>
  </p:clrMapOvr>
</p:sld>
</file>

<file path=ppt/slides/slide2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CYANOCOBALAMIN (VIT B12)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86800" cy="533400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n-US" sz="2800" dirty="0" smtClean="0"/>
              <a:t>DEFICIENCY DUE TO LOW </a:t>
            </a:r>
            <a:r>
              <a:rPr lang="en-US" sz="2800" dirty="0" smtClean="0"/>
              <a:t>DIETARY </a:t>
            </a:r>
            <a:r>
              <a:rPr lang="en-US" sz="2800" dirty="0" smtClean="0"/>
              <a:t>LEVELS</a:t>
            </a:r>
            <a:r>
              <a:rPr lang="en-US" sz="2800" dirty="0" smtClean="0"/>
              <a:t>, POOR </a:t>
            </a:r>
            <a:r>
              <a:rPr lang="en-US" sz="2800" dirty="0"/>
              <a:t>ABS. OF VIT. DUE TO FAILURE OF GASTRIC PARIETAL CELLS TO PRODUCE INTRINSIC </a:t>
            </a:r>
            <a:r>
              <a:rPr lang="en-US" sz="2800" dirty="0" smtClean="0"/>
              <a:t>FACTOR </a:t>
            </a:r>
            <a:r>
              <a:rPr lang="en-US" sz="2800" dirty="0"/>
              <a:t>OR LOSS OF ACTIVITY OF Rs. NEEDED FOR INTESTINAL UPTAKE OF VITAMIN</a:t>
            </a:r>
          </a:p>
          <a:p>
            <a:pPr algn="just">
              <a:buNone/>
            </a:pPr>
            <a:r>
              <a:rPr lang="en-US" sz="2800" dirty="0"/>
              <a:t>MALABS. MAY BE DUE TO INTESTINAL </a:t>
            </a:r>
            <a:r>
              <a:rPr lang="en-US" sz="2800" dirty="0" smtClean="0"/>
              <a:t>PATHOLOGIES </a:t>
            </a:r>
            <a:r>
              <a:rPr lang="en-US" sz="2800" dirty="0"/>
              <a:t>OR DUE TO DRUGS e.g. ANTIEPILEPTICS, </a:t>
            </a:r>
            <a:r>
              <a:rPr lang="en-US" sz="2800" dirty="0" smtClean="0"/>
              <a:t>NEOMYCIN, COLCHICINE</a:t>
            </a:r>
            <a:r>
              <a:rPr lang="en-US" sz="2800" dirty="0"/>
              <a:t>, METFORMIN, SUSTAINED-RELEASE </a:t>
            </a:r>
            <a:r>
              <a:rPr lang="en-US" sz="2800" dirty="0" err="1" smtClean="0"/>
              <a:t>KCl</a:t>
            </a:r>
            <a:endParaRPr lang="en-US" sz="2800" dirty="0" smtClean="0"/>
          </a:p>
          <a:p>
            <a:pPr algn="just">
              <a:buNone/>
            </a:pPr>
            <a:r>
              <a:rPr lang="en-US" sz="2800" b="1" dirty="0" smtClean="0"/>
              <a:t>DIAGNOSIS </a:t>
            </a:r>
            <a:r>
              <a:rPr lang="en-US" sz="2800" b="1" dirty="0"/>
              <a:t>OF </a:t>
            </a:r>
            <a:r>
              <a:rPr lang="en-US" sz="2800" b="1" dirty="0" smtClean="0"/>
              <a:t>DEFICIENCY BY </a:t>
            </a:r>
            <a:r>
              <a:rPr lang="en-US" sz="2800" dirty="0" smtClean="0"/>
              <a:t>SCHILLING </a:t>
            </a:r>
            <a:r>
              <a:rPr lang="en-US" sz="2800" dirty="0"/>
              <a:t>TEST</a:t>
            </a:r>
          </a:p>
          <a:p>
            <a:pPr algn="just">
              <a:buNone/>
            </a:pPr>
            <a:r>
              <a:rPr lang="en-US" sz="2800" dirty="0"/>
              <a:t>A SMALL DOSE OF ORAL RADIOACTIVE VIT B12 FOLLOWED BY LARGE DOSE ON NON-RADIOACTIVE VIT. B12 INJ- </a:t>
            </a:r>
            <a:r>
              <a:rPr lang="en-US" sz="2800" dirty="0" smtClean="0"/>
              <a:t>EXC</a:t>
            </a:r>
            <a:r>
              <a:rPr lang="en-US" sz="2800" dirty="0"/>
              <a:t>. OF RADIOACTIVITY IN URINE MEASURED</a:t>
            </a:r>
          </a:p>
        </p:txBody>
      </p:sp>
    </p:spTree>
    <p:extLst>
      <p:ext uri="{BB962C8B-B14F-4D97-AF65-F5344CB8AC3E}">
        <p14:creationId xmlns:p14="http://schemas.microsoft.com/office/powerpoint/2010/main" val="2028350319"/>
      </p:ext>
    </p:extLst>
  </p:cSld>
  <p:clrMapOvr>
    <a:masterClrMapping/>
  </p:clrMapOvr>
</p:sld>
</file>

<file path=ppt/slides/slide2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52400" y="914400"/>
            <a:ext cx="8763000" cy="4525963"/>
          </a:xfrm>
        </p:spPr>
        <p:txBody>
          <a:bodyPr/>
          <a:lstStyle/>
          <a:p>
            <a:pPr>
              <a:buNone/>
            </a:pPr>
            <a:r>
              <a:rPr lang="en-US" sz="2800" b="1" dirty="0" smtClean="0"/>
              <a:t>SOURCES- </a:t>
            </a:r>
            <a:r>
              <a:rPr lang="en-US" sz="2800" dirty="0" smtClean="0"/>
              <a:t>MEAT</a:t>
            </a:r>
            <a:r>
              <a:rPr lang="en-US" sz="2800" dirty="0"/>
              <a:t>, LIVER, FISH &amp; EGG YOLK</a:t>
            </a:r>
          </a:p>
          <a:p>
            <a:pPr>
              <a:buNone/>
            </a:pPr>
            <a:r>
              <a:rPr lang="en-US" sz="2800" dirty="0" smtClean="0"/>
              <a:t>DOSE- </a:t>
            </a:r>
            <a:r>
              <a:rPr lang="en-US" sz="2800" dirty="0"/>
              <a:t>0.1-1mg I.M. DAILY OR ALTERNATE </a:t>
            </a:r>
            <a:r>
              <a:rPr lang="en-US" sz="2800" dirty="0" smtClean="0"/>
              <a:t>DAYS FOR </a:t>
            </a:r>
            <a:r>
              <a:rPr lang="en-US" sz="2800" dirty="0"/>
              <a:t>1-2 </a:t>
            </a:r>
            <a:r>
              <a:rPr lang="en-US" sz="2800" dirty="0" smtClean="0"/>
              <a:t>WEEKS </a:t>
            </a:r>
            <a:r>
              <a:rPr lang="en-US" sz="2800" dirty="0"/>
              <a:t>FOLOWED BY SAME DOSE EVERY MONTH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MAY </a:t>
            </a:r>
            <a:r>
              <a:rPr lang="en-US" sz="2800" dirty="0"/>
              <a:t>BE GIVEN ORALLY OR S.C.</a:t>
            </a:r>
          </a:p>
          <a:p>
            <a:pPr>
              <a:buNone/>
            </a:pPr>
            <a:endParaRPr lang="en-US" sz="28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2800" b="1" dirty="0">
                <a:solidFill>
                  <a:srgbClr val="00B050"/>
                </a:solidFill>
              </a:rPr>
              <a:t>NO ADVERSE EFFECTS </a:t>
            </a:r>
          </a:p>
          <a:p>
            <a:pPr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→ RARELY </a:t>
            </a:r>
            <a:r>
              <a:rPr lang="en-US" sz="2800" b="1" dirty="0">
                <a:solidFill>
                  <a:srgbClr val="FF0000"/>
                </a:solidFill>
              </a:rPr>
              <a:t>ALLERGIC REACTION</a:t>
            </a:r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560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HYPERTENSION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772400" cy="45259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800" b="1" dirty="0" smtClean="0"/>
              <a:t>DEF</a:t>
            </a:r>
            <a:r>
              <a:rPr lang="en-US" sz="2800" dirty="0"/>
              <a:t>. AS A CONDITION OF SUSTAINED ELEVATED </a:t>
            </a:r>
            <a:r>
              <a:rPr lang="en-US" sz="2800" dirty="0" smtClean="0"/>
              <a:t>BP;</a:t>
            </a:r>
          </a:p>
          <a:p>
            <a:pPr marL="0" indent="0" algn="just">
              <a:buNone/>
            </a:pPr>
            <a:r>
              <a:rPr lang="en-US" sz="2800" dirty="0" smtClean="0"/>
              <a:t>i.e</a:t>
            </a:r>
            <a:r>
              <a:rPr lang="en-US" sz="2800" dirty="0"/>
              <a:t>. SUSTAINED DIASTOLIC </a:t>
            </a:r>
            <a:r>
              <a:rPr lang="en-US" sz="2800" dirty="0" smtClean="0"/>
              <a:t>BP &gt;90 mmHg </a:t>
            </a:r>
            <a:r>
              <a:rPr lang="en-US" sz="2800" dirty="0"/>
              <a:t>(60-90 mmHg</a:t>
            </a:r>
            <a:r>
              <a:rPr lang="en-US" sz="2800" dirty="0" smtClean="0"/>
              <a:t>) ACCOMPAINED BY ↑ SYSTOLIC BP &gt;140 mmHg </a:t>
            </a:r>
            <a:r>
              <a:rPr lang="en-US" sz="2800" dirty="0"/>
              <a:t>(</a:t>
            </a:r>
            <a:r>
              <a:rPr lang="en-US" sz="2800" dirty="0" smtClean="0"/>
              <a:t>90-140 mmHg</a:t>
            </a:r>
            <a:r>
              <a:rPr lang="en-US" sz="2800" dirty="0"/>
              <a:t>)  </a:t>
            </a:r>
            <a:endParaRPr lang="en-US" sz="2800" dirty="0" smtClean="0"/>
          </a:p>
          <a:p>
            <a:pPr marL="0" indent="0" algn="just">
              <a:buNone/>
            </a:pPr>
            <a:endParaRPr lang="en-US" sz="2800" dirty="0" smtClean="0"/>
          </a:p>
          <a:p>
            <a:pPr marL="0" indent="0" algn="just">
              <a:buNone/>
            </a:pPr>
            <a:r>
              <a:rPr lang="en-US" sz="2800" dirty="0" smtClean="0"/>
              <a:t>ACC. TO </a:t>
            </a:r>
            <a:r>
              <a:rPr lang="en-US" sz="2800" dirty="0"/>
              <a:t>WHO, </a:t>
            </a:r>
            <a:r>
              <a:rPr lang="en-US" sz="2800" dirty="0" smtClean="0"/>
              <a:t>SBP &gt;160 mmHg </a:t>
            </a:r>
            <a:r>
              <a:rPr lang="en-US" sz="2800" dirty="0"/>
              <a:t>&amp; </a:t>
            </a:r>
            <a:r>
              <a:rPr lang="en-US" sz="2800" dirty="0" smtClean="0"/>
              <a:t>DBP &gt;95mmHg 						HYPERTENSION </a:t>
            </a:r>
          </a:p>
          <a:p>
            <a:pPr marL="0" indent="0" algn="just">
              <a:buNone/>
            </a:pPr>
            <a:endParaRPr lang="en-US" sz="2800" dirty="0" smtClean="0"/>
          </a:p>
          <a:p>
            <a:pPr marL="0" indent="0" algn="just">
              <a:buNone/>
            </a:pPr>
            <a:r>
              <a:rPr lang="en-US" sz="2800" dirty="0" smtClean="0"/>
              <a:t>140/90 - 160/95 BORDERLINE HYPERTENSION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4608" y="63725"/>
            <a:ext cx="8940007" cy="53464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9124" y="5562600"/>
            <a:ext cx="7625751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23758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67000" y="228600"/>
            <a:ext cx="3505200" cy="530217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93256" y="5638800"/>
            <a:ext cx="2978944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15263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152400"/>
            <a:ext cx="3279966" cy="638183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4400" y="304800"/>
            <a:ext cx="3660913" cy="4191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76800" y="4953000"/>
            <a:ext cx="3728417" cy="1352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35039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304800"/>
            <a:ext cx="883920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200" b="1" dirty="0" smtClean="0">
                <a:solidFill>
                  <a:srgbClr val="FF0000"/>
                </a:solidFill>
              </a:rPr>
              <a:t>DIURETICS</a:t>
            </a:r>
          </a:p>
          <a:p>
            <a:pPr algn="just">
              <a:lnSpc>
                <a:spcPct val="150000"/>
              </a:lnSpc>
            </a:pPr>
            <a:r>
              <a:rPr lang="en-US" sz="2800" dirty="0" smtClean="0"/>
              <a:t>DIURETICS AND/OR BETA BLOCKERS - FIRST LINE DRUG THERAPY FOR HYPERTENSION</a:t>
            </a:r>
          </a:p>
          <a:p>
            <a:pPr algn="just">
              <a:lnSpc>
                <a:spcPct val="150000"/>
              </a:lnSpc>
            </a:pPr>
            <a:r>
              <a:rPr lang="en-US" sz="2800" dirty="0" smtClean="0"/>
              <a:t>SAFE AND EFFECTIVE, </a:t>
            </a:r>
          </a:p>
          <a:p>
            <a:pPr algn="just">
              <a:lnSpc>
                <a:spcPct val="150000"/>
              </a:lnSpc>
            </a:pPr>
            <a:r>
              <a:rPr lang="en-US" sz="2800" dirty="0" smtClean="0"/>
              <a:t>SUPERIOR TO BETA BLOCKERS IN OLDER Pts.</a:t>
            </a:r>
          </a:p>
          <a:p>
            <a:pPr algn="just">
              <a:lnSpc>
                <a:spcPct val="150000"/>
              </a:lnSpc>
            </a:pPr>
            <a:r>
              <a:rPr lang="en-US" sz="2800" dirty="0" smtClean="0"/>
              <a:t>ORAL DIURETICS GIVEN  		MOST OFTENLY THIAZIDES</a:t>
            </a:r>
          </a:p>
          <a:p>
            <a:pPr algn="just">
              <a:lnSpc>
                <a:spcPct val="150000"/>
              </a:lnSpc>
            </a:pPr>
            <a:r>
              <a:rPr lang="en-US" sz="2800" dirty="0" smtClean="0">
                <a:solidFill>
                  <a:srgbClr val="00B050"/>
                </a:solidFill>
              </a:rPr>
              <a:t>MILD TO MODERATE HYPERTENSION - THIAZIDES</a:t>
            </a:r>
          </a:p>
          <a:p>
            <a:pPr algn="just">
              <a:lnSpc>
                <a:spcPct val="150000"/>
              </a:lnSpc>
            </a:pPr>
            <a:r>
              <a:rPr lang="en-US" sz="2800" dirty="0" smtClean="0">
                <a:solidFill>
                  <a:srgbClr val="00B050"/>
                </a:solidFill>
              </a:rPr>
              <a:t>ESSENTIAL HYPERTENSION</a:t>
            </a:r>
          </a:p>
          <a:p>
            <a:pPr algn="just">
              <a:lnSpc>
                <a:spcPct val="150000"/>
              </a:lnSpc>
            </a:pPr>
            <a:r>
              <a:rPr lang="en-US" sz="2800" dirty="0" smtClean="0">
                <a:solidFill>
                  <a:srgbClr val="00B050"/>
                </a:solidFill>
              </a:rPr>
              <a:t>SEVERE HYPERTENSION – LOOP DIURETICS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813774881"/>
              </p:ext>
            </p:extLst>
          </p:nvPr>
        </p:nvGraphicFramePr>
        <p:xfrm>
          <a:off x="1447800" y="1295400"/>
          <a:ext cx="6096000" cy="462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95600" y="304800"/>
            <a:ext cx="3400425" cy="486214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09455" y="5486400"/>
            <a:ext cx="32385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88791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04800" y="533400"/>
            <a:ext cx="8229600" cy="594360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2800" dirty="0"/>
              <a:t>USUALLY GIVEN IN COMBINATION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/>
              <a:t>THIAZIDES MAY TAKE </a:t>
            </a:r>
            <a:r>
              <a:rPr lang="en-US" sz="2800" dirty="0" smtClean="0"/>
              <a:t>1-3 WEEKS </a:t>
            </a:r>
            <a:r>
              <a:rPr lang="en-US" sz="2800" dirty="0"/>
              <a:t>TO PRODUCE STABLE DECREASE IN BP</a:t>
            </a:r>
            <a:endParaRPr lang="en-US" sz="2800" dirty="0" smtClean="0"/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LONG t1/2 – 40 </a:t>
            </a:r>
            <a:r>
              <a:rPr lang="en-US" sz="2800" dirty="0" err="1" smtClean="0"/>
              <a:t>Hr</a:t>
            </a:r>
            <a:endParaRPr lang="en-US" sz="2800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HIGHLY </a:t>
            </a:r>
            <a:r>
              <a:rPr lang="en-US" sz="2800" dirty="0"/>
              <a:t>BOUND TO PLASMA PROTEINS (99%)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/>
              <a:t>LOW </a:t>
            </a:r>
            <a:r>
              <a:rPr lang="en-US" sz="2800" dirty="0" smtClean="0"/>
              <a:t>DOSES - USED</a:t>
            </a:r>
            <a:endParaRPr lang="en-US" sz="2800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b="1" dirty="0" smtClean="0"/>
              <a:t>CHLOROTHIAZIDE -</a:t>
            </a:r>
            <a:r>
              <a:rPr lang="en-US" sz="2800" dirty="0" smtClean="0"/>
              <a:t> 0.5 – 1 g/day</a:t>
            </a:r>
            <a:endParaRPr lang="en-US" sz="2800" dirty="0"/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b="1" dirty="0"/>
              <a:t>H</a:t>
            </a:r>
            <a:r>
              <a:rPr lang="en-US" sz="2800" b="1" dirty="0" smtClean="0"/>
              <a:t>YDROCHLORORHIAZIDE </a:t>
            </a:r>
            <a:r>
              <a:rPr lang="en-US" sz="2800" dirty="0" smtClean="0"/>
              <a:t>– 25 – 100 mg/day</a:t>
            </a:r>
            <a:endParaRPr lang="en-US" sz="280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04800" y="533400"/>
            <a:ext cx="8229600" cy="495300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HYPOKALAEMIA, HYPONATRAEMIA, HYPERURICAEMIA, HYPERCALCEMIA, HYPOPHOSPHATAEMIA,  </a:t>
            </a:r>
            <a:r>
              <a:rPr lang="en-US" sz="2800" dirty="0">
                <a:solidFill>
                  <a:srgbClr val="FF0000"/>
                </a:solidFill>
              </a:rPr>
              <a:t>HYPERGLYCEMIA</a:t>
            </a:r>
            <a:r>
              <a:rPr lang="en-US" sz="2800" dirty="0" smtClean="0">
                <a:solidFill>
                  <a:srgbClr val="FF0000"/>
                </a:solidFill>
              </a:rPr>
              <a:t>, RENAL </a:t>
            </a:r>
            <a:r>
              <a:rPr lang="en-US" sz="2800" dirty="0">
                <a:solidFill>
                  <a:srgbClr val="FF0000"/>
                </a:solidFill>
              </a:rPr>
              <a:t>AND HEPATIC INSUFFICIENCY</a:t>
            </a:r>
            <a:r>
              <a:rPr lang="en-US" sz="2800" dirty="0" smtClean="0">
                <a:solidFill>
                  <a:srgbClr val="FF0000"/>
                </a:solidFill>
              </a:rPr>
              <a:t>, GI DISTURBANCES, ANOREXIA, NAUSEA, VOMITING, HEARTBURN, HYPERSENSITIVITY </a:t>
            </a:r>
            <a:r>
              <a:rPr lang="en-US" sz="2800" dirty="0">
                <a:solidFill>
                  <a:srgbClr val="FF0000"/>
                </a:solidFill>
              </a:rPr>
              <a:t>REACTIONS</a:t>
            </a:r>
            <a:r>
              <a:rPr lang="en-US" sz="2800" dirty="0" smtClean="0">
                <a:solidFill>
                  <a:srgbClr val="FF0000"/>
                </a:solidFill>
              </a:rPr>
              <a:t>, SKIN </a:t>
            </a:r>
            <a:r>
              <a:rPr lang="en-US" sz="2800" dirty="0">
                <a:solidFill>
                  <a:srgbClr val="FF0000"/>
                </a:solidFill>
              </a:rPr>
              <a:t>RASHES</a:t>
            </a:r>
            <a:r>
              <a:rPr lang="en-US" sz="2800" dirty="0" smtClean="0">
                <a:solidFill>
                  <a:srgbClr val="FF0000"/>
                </a:solidFill>
              </a:rPr>
              <a:t>, DERMATITIS, THROMBOCYTOPENIA, CNS DEPRESSION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2487683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20782"/>
            <a:ext cx="8763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800" dirty="0" smtClean="0">
                <a:solidFill>
                  <a:srgbClr val="FF0000"/>
                </a:solidFill>
              </a:rPr>
              <a:t>C/I DIABETES, HYPERLIPIDEMIA</a:t>
            </a:r>
          </a:p>
          <a:p>
            <a:pPr algn="just">
              <a:lnSpc>
                <a:spcPct val="150000"/>
              </a:lnSpc>
            </a:pPr>
            <a:r>
              <a:rPr lang="en-US" sz="2800" dirty="0" smtClean="0">
                <a:solidFill>
                  <a:srgbClr val="FF0000"/>
                </a:solidFill>
              </a:rPr>
              <a:t>D/I WITH ANTIHYPERGLYCEMICS</a:t>
            </a:r>
            <a:r>
              <a:rPr lang="en-US" sz="2800" dirty="0" smtClean="0"/>
              <a:t>; e.g. SULPHONYLUREAS-TOLBUTAMIDINE  </a:t>
            </a:r>
            <a:r>
              <a:rPr lang="en-US" sz="2800" dirty="0"/>
              <a:t>	</a:t>
            </a:r>
            <a:r>
              <a:rPr lang="en-US" sz="2800" dirty="0" smtClean="0"/>
              <a:t>(EXACT </a:t>
            </a:r>
            <a:r>
              <a:rPr lang="en-US" sz="2800" dirty="0"/>
              <a:t>MECHANISM - NOT </a:t>
            </a:r>
            <a:r>
              <a:rPr lang="en-US" sz="2800" dirty="0" smtClean="0"/>
              <a:t>KNOWN)</a:t>
            </a:r>
            <a:endParaRPr lang="en-US" sz="2800" dirty="0"/>
          </a:p>
          <a:p>
            <a:pPr algn="just">
              <a:lnSpc>
                <a:spcPct val="150000"/>
              </a:lnSpc>
            </a:pPr>
            <a:r>
              <a:rPr lang="en-US" sz="2800" dirty="0" smtClean="0"/>
              <a:t>DIURETICS - DECREASE INSULIN SECRETION</a:t>
            </a:r>
          </a:p>
          <a:p>
            <a:pPr algn="just">
              <a:lnSpc>
                <a:spcPct val="150000"/>
              </a:lnSpc>
            </a:pPr>
            <a:r>
              <a:rPr lang="en-US" sz="2800" dirty="0" smtClean="0"/>
              <a:t>SULPHONYLUREAS - ANTIDIURETIC EFFECT</a:t>
            </a:r>
          </a:p>
          <a:p>
            <a:pPr algn="just">
              <a:lnSpc>
                <a:spcPct val="150000"/>
              </a:lnSpc>
            </a:pPr>
            <a:r>
              <a:rPr lang="en-US" sz="2800" dirty="0" smtClean="0"/>
              <a:t>BLOOD GLUCOSE LEVELS SHOULD BE CLOSELY MONITORED </a:t>
            </a:r>
            <a:r>
              <a:rPr lang="en-US" sz="2800" dirty="0" smtClean="0">
                <a:solidFill>
                  <a:srgbClr val="FF0000"/>
                </a:solidFill>
              </a:rPr>
              <a:t>WITH </a:t>
            </a:r>
            <a:r>
              <a:rPr lang="en-US" sz="2800" b="1" dirty="0" smtClean="0">
                <a:solidFill>
                  <a:srgbClr val="FF0000"/>
                </a:solidFill>
              </a:rPr>
              <a:t>NSAIDS</a:t>
            </a:r>
            <a:r>
              <a:rPr lang="en-US" sz="2800" dirty="0" smtClean="0"/>
              <a:t>	NSAIDS </a:t>
            </a:r>
            <a:r>
              <a:rPr lang="en-US" sz="2800" b="1" dirty="0" smtClean="0"/>
              <a:t> </a:t>
            </a:r>
            <a:r>
              <a:rPr lang="en-US" sz="2800" dirty="0" smtClean="0"/>
              <a:t>         INCREASE B.P</a:t>
            </a:r>
          </a:p>
          <a:p>
            <a:pPr algn="just">
              <a:lnSpc>
                <a:spcPct val="150000"/>
              </a:lnSpc>
            </a:pPr>
            <a:r>
              <a:rPr lang="en-US" sz="2800" dirty="0" smtClean="0"/>
              <a:t>      ARACHIDONIC ACID            PGs (PGA, PGE2)               </a:t>
            </a:r>
          </a:p>
          <a:p>
            <a:pPr algn="just">
              <a:lnSpc>
                <a:spcPct val="150000"/>
              </a:lnSpc>
            </a:pPr>
            <a:endParaRPr lang="en-US" sz="2800" dirty="0"/>
          </a:p>
          <a:p>
            <a:pPr algn="just"/>
            <a:r>
              <a:rPr lang="en-US" sz="2800" dirty="0" smtClean="0"/>
              <a:t>				VASODILATION</a:t>
            </a:r>
            <a:r>
              <a:rPr lang="en-US" sz="2400" dirty="0" smtClean="0"/>
              <a:t> 	      ↓ BP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768436" y="4953000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6324600" y="6061972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4267200" y="4267200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5400000">
            <a:off x="4699361" y="5423261"/>
            <a:ext cx="5334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/>
          <p:nvPr/>
        </p:nvCxnSpPr>
        <p:spPr>
          <a:xfrm>
            <a:off x="3997036" y="4400394"/>
            <a:ext cx="0" cy="533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768436" y="4574761"/>
            <a:ext cx="457200" cy="1846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3810000" y="4516907"/>
            <a:ext cx="374072" cy="3003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55" y="104632"/>
            <a:ext cx="8229600" cy="1143000"/>
          </a:xfrm>
        </p:spPr>
        <p:txBody>
          <a:bodyPr/>
          <a:lstStyle/>
          <a:p>
            <a:r>
              <a:rPr lang="en-US" b="1" dirty="0" smtClean="0"/>
              <a:t>DRUGS ACTING ON ANS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839200" cy="51054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CENTRALLY ACTING ADRENERGICS</a:t>
            </a:r>
          </a:p>
          <a:p>
            <a:pPr marL="0" indent="0" algn="ctr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CLONIDINE (CATAPRES)</a:t>
            </a:r>
          </a:p>
          <a:p>
            <a:pPr marL="0" indent="0">
              <a:buNone/>
            </a:pPr>
            <a:r>
              <a:rPr lang="en-US" sz="2800" dirty="0" smtClean="0"/>
              <a:t>ALPHA2 AGONIST</a:t>
            </a:r>
          </a:p>
          <a:p>
            <a:pPr marL="0" indent="0">
              <a:buNone/>
            </a:pPr>
            <a:r>
              <a:rPr lang="el-GR" sz="2800" dirty="0" smtClean="0"/>
              <a:t>α</a:t>
            </a:r>
            <a:r>
              <a:rPr lang="en-US" sz="2800" dirty="0" smtClean="0"/>
              <a:t>2 </a:t>
            </a:r>
            <a:r>
              <a:rPr lang="en-US" sz="2800" dirty="0" err="1" smtClean="0"/>
              <a:t>Rs</a:t>
            </a:r>
            <a:r>
              <a:rPr lang="en-US" sz="2800" dirty="0" smtClean="0"/>
              <a:t>. STIM          INH.OF AC          ↓</a:t>
            </a:r>
            <a:r>
              <a:rPr lang="en-US" sz="2800" dirty="0" err="1" smtClean="0"/>
              <a:t>cAMP</a:t>
            </a:r>
            <a:r>
              <a:rPr lang="en-US" sz="2800" dirty="0" smtClean="0"/>
              <a:t>            INACT. OF 		      ↓BP  ←  ↓</a:t>
            </a:r>
            <a:r>
              <a:rPr lang="en-US" sz="2800" dirty="0"/>
              <a:t>NE RELEASE </a:t>
            </a:r>
            <a:r>
              <a:rPr lang="en-US" sz="2800" dirty="0" smtClean="0"/>
              <a:t> </a:t>
            </a:r>
            <a:r>
              <a:rPr lang="en-US" sz="2800" dirty="0"/>
              <a:t>← PROTEIN KINASE </a:t>
            </a:r>
          </a:p>
          <a:p>
            <a:pPr marL="0" indent="0">
              <a:buNone/>
            </a:pPr>
            <a:r>
              <a:rPr lang="en-US" sz="2800" dirty="0" smtClean="0"/>
              <a:t>RAPIDLY ABS. AFTER ORAL ADM</a:t>
            </a:r>
          </a:p>
          <a:p>
            <a:pPr marL="0" indent="0">
              <a:buNone/>
            </a:pPr>
            <a:r>
              <a:rPr lang="en-US" sz="2800" dirty="0" smtClean="0"/>
              <a:t>BIOAVAIL. 75-100 %, MAX. RESPONSE IN 1-3Hr  t1/2- 12Hr</a:t>
            </a:r>
          </a:p>
          <a:p>
            <a:pPr marL="0" indent="0">
              <a:buNone/>
            </a:pPr>
            <a:r>
              <a:rPr lang="en-US" sz="2800" dirty="0" smtClean="0"/>
              <a:t>MOSTLY EXC. UNCHANGED IN URINE</a:t>
            </a:r>
          </a:p>
          <a:p>
            <a:pPr marL="0" indent="0">
              <a:buNone/>
            </a:pPr>
            <a:r>
              <a:rPr lang="en-US" sz="2800" dirty="0" smtClean="0"/>
              <a:t>AVAILABLE AS TABLETS AND TRANSDERMAL PATCHES (LONG DURATION) </a:t>
            </a:r>
            <a:r>
              <a:rPr lang="en-US" sz="2800" dirty="0" smtClean="0">
                <a:solidFill>
                  <a:srgbClr val="FF0000"/>
                </a:solidFill>
              </a:rPr>
              <a:t>CAUSE SKIN IRRITATION </a:t>
            </a:r>
            <a:r>
              <a:rPr lang="en-US" sz="2800" dirty="0" smtClean="0"/>
              <a:t>SO NOT USED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057400" y="2866303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4419600" y="2878570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6400800" y="2878570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04800" y="152400"/>
            <a:ext cx="8458200" cy="6538913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2800" dirty="0"/>
              <a:t>12 MILLION PEOPLE IN PAKISTAN </a:t>
            </a:r>
            <a:endParaRPr lang="en-US" sz="2800" dirty="0" smtClean="0"/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(</a:t>
            </a:r>
            <a:r>
              <a:rPr lang="en-US" sz="2800" dirty="0"/>
              <a:t>PAKISTAN HYPERTENSION LEAGUE 1998</a:t>
            </a:r>
            <a:r>
              <a:rPr lang="en-US" sz="2800" dirty="0" smtClean="0"/>
              <a:t>)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AN EXTREMELY COMMON DISORDER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BP LEVEL DEPENDS ON A NO. OF FACTORS; e.g. Pt. AGE, RACE, BODYBUILD, LIFESTYLE, GENETIC VARIATIONS, DIETARY FACTORS, SMOKING, ALCOHOL CONSUMPTION, OBESITY, PERSONALITY TYPE, MET. ABNOR. &amp; LIFE STRESSES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HYPERTENSION- A SIGN RATHER THAN A DISEASE ITSELF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28600" y="152400"/>
            <a:ext cx="8534400" cy="65532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800" dirty="0" smtClean="0"/>
              <a:t>DOSE: 0.2-1.2mg DAILY IN 2-3 DIV. DOSES P.O.</a:t>
            </a:r>
          </a:p>
          <a:p>
            <a:pPr marL="0" indent="0" algn="just">
              <a:buNone/>
            </a:pPr>
            <a:endParaRPr lang="en-US" sz="1200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HEADACHE, DROWSINESS, DIZZINESS, SEDATION, DEPRESSION, NIGHTMARES, POSTURAL HYPOTENSION, DRY MOUTH, CONSTIPATION, IMPOTENCE, DRYING OF NASAL MUCOSA, SODIUM AND WATER RETENTION, WEIGHT GAIN</a:t>
            </a: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REBOUND HYPERTENSION ON ABRUPT WITHDRAWAL</a:t>
            </a:r>
          </a:p>
          <a:p>
            <a:pPr marL="0" indent="0" algn="just">
              <a:buNone/>
            </a:pPr>
            <a:endParaRPr lang="en-US" sz="1200" dirty="0" smtClean="0">
              <a:solidFill>
                <a:srgbClr val="00B050"/>
              </a:solidFill>
            </a:endParaRP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MILD TO MODERATE HYPERTENTION </a:t>
            </a:r>
          </a:p>
          <a:p>
            <a:pPr marL="0" indent="0" algn="just">
              <a:buNone/>
            </a:pPr>
            <a:r>
              <a:rPr lang="en-US" sz="2800" dirty="0" smtClean="0"/>
              <a:t>(ESP. WHEN NOT RESPONDING TO DIURETIC ALONE)</a:t>
            </a: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MIGRAINE</a:t>
            </a: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DYSMENORRHEA</a:t>
            </a:r>
          </a:p>
          <a:p>
            <a:pPr marL="0" indent="0" algn="just">
              <a:buNone/>
            </a:pPr>
            <a:endParaRPr lang="en-US" sz="1200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C/I WITH TCAs, BARBITURATES, NARCOTICS AND OPIOIDS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0092368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28600" y="228600"/>
            <a:ext cx="8839200" cy="6375545"/>
          </a:xfrm>
        </p:spPr>
        <p:txBody>
          <a:bodyPr>
            <a:noAutofit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METHYLDOPA (ALDOMET)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en-US" sz="2800" dirty="0" smtClean="0"/>
              <a:t>INT. IN 1963 	</a:t>
            </a:r>
            <a:r>
              <a:rPr lang="en-US" sz="2800" dirty="0" smtClean="0">
                <a:solidFill>
                  <a:srgbClr val="00B050"/>
                </a:solidFill>
              </a:rPr>
              <a:t>MILD TO MODERATE HYPERTENSION 				ESP. WITH RENAL INSUFFICIENCY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en-US" sz="2800" dirty="0" smtClean="0"/>
              <a:t>DIFF. THEORIES ABOUT METHYLDOPA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en-US" sz="2800" dirty="0" smtClean="0"/>
              <a:t>- BY BLOCKING SYNTHESIS OF CATECHOLAMINES AT CNS LEVEL        CNS SYMPATHOLYTIC ACTION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en-US" sz="2800" dirty="0" smtClean="0"/>
              <a:t>BUT ALSO BLOCKED PERIPHERAL ACTIONS THUS REJECTED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en-US" sz="2800" dirty="0" smtClean="0"/>
              <a:t>- FALSE NEUROTRANSMITTER THEORY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en-US" sz="2800" dirty="0" smtClean="0"/>
              <a:t>METHYL DOPA        ALPHA METHYL DOPAMINE        ALPHA 							       METHYL NE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en-US" sz="2800" dirty="0" smtClean="0"/>
              <a:t>SIMILAR SYMPATHETIC RESPONSE SO THEORY REJECTED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295400" y="3352800"/>
            <a:ext cx="4572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2514600" y="51816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7239000" y="5153891"/>
            <a:ext cx="762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52400" y="381000"/>
            <a:ext cx="8763000" cy="617220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n-US" sz="2800" dirty="0" smtClean="0"/>
              <a:t>- ALPHA </a:t>
            </a:r>
            <a:r>
              <a:rPr lang="en-US" sz="2800" dirty="0"/>
              <a:t>METHYL </a:t>
            </a:r>
            <a:r>
              <a:rPr lang="en-US" sz="2800" dirty="0" smtClean="0"/>
              <a:t>NE - POTENT </a:t>
            </a:r>
            <a:r>
              <a:rPr lang="en-US" sz="2800" dirty="0"/>
              <a:t>ALPHA2 </a:t>
            </a:r>
            <a:r>
              <a:rPr lang="en-US" sz="2800" dirty="0" err="1" smtClean="0"/>
              <a:t>Rs</a:t>
            </a:r>
            <a:r>
              <a:rPr lang="en-US" sz="2800" dirty="0" smtClean="0"/>
              <a:t>. AGONIST </a:t>
            </a:r>
            <a:r>
              <a:rPr lang="en-US" sz="2800" dirty="0"/>
              <a:t>IN CNS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en-US" sz="2800" dirty="0"/>
              <a:t>DECREASE RELEASE OF NE     </a:t>
            </a:r>
            <a:r>
              <a:rPr lang="en-US" sz="2800" dirty="0" smtClean="0"/>
              <a:t>   DECREASE </a:t>
            </a:r>
            <a:r>
              <a:rPr lang="en-US" sz="2800" dirty="0"/>
              <a:t>BP</a:t>
            </a:r>
          </a:p>
          <a:p>
            <a:pPr algn="just"/>
            <a:endParaRPr lang="en-US" sz="2800" dirty="0" smtClean="0"/>
          </a:p>
          <a:p>
            <a:pPr marL="0" indent="0" algn="just">
              <a:buNone/>
            </a:pPr>
            <a:r>
              <a:rPr lang="en-US" sz="2800" dirty="0" smtClean="0"/>
              <a:t>POORLY ABSORBED FROM GIT, ABS. DEPENDS ON FOOD</a:t>
            </a:r>
          </a:p>
          <a:p>
            <a:pPr marL="0" indent="0" algn="just">
              <a:buNone/>
            </a:pPr>
            <a:r>
              <a:rPr lang="en-US" sz="2800" dirty="0" smtClean="0"/>
              <a:t>UNDERGOES EXTENSIVE FIRST-PASS METABOLISM</a:t>
            </a:r>
          </a:p>
          <a:p>
            <a:pPr marL="0" indent="0" algn="just">
              <a:buNone/>
            </a:pPr>
            <a:r>
              <a:rPr lang="en-US" sz="2800" dirty="0" smtClean="0"/>
              <a:t>t1/2 - 2Hr	    MAX. EFFECT IN 4-6Hr         DURATION- 24Hr</a:t>
            </a:r>
          </a:p>
          <a:p>
            <a:pPr marL="0" indent="0" algn="just">
              <a:buNone/>
            </a:pPr>
            <a:r>
              <a:rPr lang="en-US" sz="2800" dirty="0" smtClean="0"/>
              <a:t>EXC. IN URINE ≈75 % AS MET.</a:t>
            </a:r>
          </a:p>
          <a:p>
            <a:pPr marL="0" indent="0" algn="just">
              <a:buNone/>
            </a:pPr>
            <a:r>
              <a:rPr lang="en-US" sz="2800" dirty="0" smtClean="0"/>
              <a:t>AVAIL. AS TABLETS, SUSPENSIONS AND INJECTIONS</a:t>
            </a:r>
          </a:p>
          <a:p>
            <a:pPr marL="0" indent="0" algn="just">
              <a:buNone/>
            </a:pPr>
            <a:r>
              <a:rPr lang="en-US" sz="2800" dirty="0" smtClean="0"/>
              <a:t>DOSE: 250mg </a:t>
            </a:r>
            <a:r>
              <a:rPr lang="en-US" sz="2800" dirty="0" err="1" smtClean="0"/>
              <a:t>t.i.d</a:t>
            </a:r>
            <a:r>
              <a:rPr lang="en-US" sz="2800" dirty="0" smtClean="0"/>
              <a:t> P.O. </a:t>
            </a:r>
          </a:p>
          <a:p>
            <a:pPr marL="0" indent="0" algn="just">
              <a:buNone/>
            </a:pPr>
            <a:r>
              <a:rPr lang="en-US" sz="2800" dirty="0" smtClean="0"/>
              <a:t>INCREASED UPTO 1-3g/day IN DIV. DOSES </a:t>
            </a:r>
          </a:p>
          <a:p>
            <a:pPr marL="0" indent="0" algn="just">
              <a:buNone/>
            </a:pPr>
            <a:r>
              <a:rPr lang="en-US" sz="2800" dirty="0" smtClean="0"/>
              <a:t>250-1000 mg </a:t>
            </a:r>
            <a:r>
              <a:rPr lang="en-US" sz="2800" dirty="0" err="1" smtClean="0"/>
              <a:t>q.i.d</a:t>
            </a:r>
            <a:r>
              <a:rPr lang="en-US" sz="2800" dirty="0" smtClean="0"/>
              <a:t>. I.V.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4038600" y="1295400"/>
            <a:ext cx="4572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1000" y="609600"/>
            <a:ext cx="8229600" cy="5516563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HEADACHE, SEDATION, DIZZINESS, DEPRESSION, DECREASED MENTAL ACTIVITY, NIGHTMARES, VERTIGO, POSTURAL HYPOTENSION, NAUSEA, DRY MOUTH, IMPOTENCE, GYNAECOMASTIA, PARKINSONISM,  WT. GAIN, PANCREATITIS, HEPATITIS, +</a:t>
            </a:r>
            <a:r>
              <a:rPr lang="en-US" sz="2800" dirty="0" err="1" smtClean="0">
                <a:solidFill>
                  <a:srgbClr val="FF0000"/>
                </a:solidFill>
              </a:rPr>
              <a:t>ve</a:t>
            </a:r>
            <a:r>
              <a:rPr lang="en-US" sz="2800" dirty="0" smtClean="0">
                <a:solidFill>
                  <a:srgbClr val="FF0000"/>
                </a:solidFill>
              </a:rPr>
              <a:t> COOMB’S TEST (ANTIBODIES AGAINST RBCs CAUSING HEHMOLYTIC ANEMIA)</a:t>
            </a:r>
          </a:p>
        </p:txBody>
      </p:sp>
    </p:spTree>
    <p:extLst>
      <p:ext uri="{BB962C8B-B14F-4D97-AF65-F5344CB8AC3E}">
        <p14:creationId xmlns:p14="http://schemas.microsoft.com/office/powerpoint/2010/main" val="244714713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sz="2800" b="1" dirty="0">
                <a:solidFill>
                  <a:srgbClr val="FF0000"/>
                </a:solidFill>
              </a:rPr>
              <a:t>GUANABENZ &amp; </a:t>
            </a:r>
            <a:r>
              <a:rPr lang="en-US" sz="2800" b="1" dirty="0" smtClean="0">
                <a:solidFill>
                  <a:srgbClr val="FF0000"/>
                </a:solidFill>
              </a:rPr>
              <a:t>GUANFACINE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CENTRALLY </a:t>
            </a:r>
            <a:r>
              <a:rPr lang="en-US" sz="2800" dirty="0"/>
              <a:t>ACTING ANTIHYPERACTENSIVES</a:t>
            </a:r>
            <a:endParaRPr lang="en-US" sz="2800" dirty="0" smtClean="0"/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MOA: SIMILAR TO THAT OF CLONIDINE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GIVEN ORALLY    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AVAIL. AS TABLETS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28600"/>
            <a:ext cx="8229600" cy="6400800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lnSpc>
                <a:spcPct val="160000"/>
              </a:lnSpc>
              <a:buNone/>
            </a:pPr>
            <a:r>
              <a:rPr lang="en-US" sz="3600" b="1" dirty="0" smtClean="0"/>
              <a:t>GANGLION BLOCKERS </a:t>
            </a:r>
            <a:r>
              <a:rPr lang="en-US" sz="3600" dirty="0" smtClean="0"/>
              <a:t>e.g.  </a:t>
            </a:r>
          </a:p>
          <a:p>
            <a:pPr marL="0" indent="0" algn="ctr">
              <a:lnSpc>
                <a:spcPct val="160000"/>
              </a:lnSpc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TRIMETAPHAN</a:t>
            </a:r>
          </a:p>
          <a:p>
            <a:pPr marL="0" indent="0" algn="just">
              <a:lnSpc>
                <a:spcPct val="160000"/>
              </a:lnSpc>
              <a:buNone/>
            </a:pPr>
            <a:r>
              <a:rPr lang="en-US" sz="3600" dirty="0" smtClean="0"/>
              <a:t>USED PREVIOUSLY, BUT NOT USED NOW COMMONLY</a:t>
            </a:r>
          </a:p>
          <a:p>
            <a:pPr marL="0" indent="0" algn="just">
              <a:lnSpc>
                <a:spcPct val="160000"/>
              </a:lnSpc>
              <a:buNone/>
            </a:pPr>
            <a:r>
              <a:rPr lang="en-US" sz="3600" dirty="0" smtClean="0">
                <a:solidFill>
                  <a:srgbClr val="00B050"/>
                </a:solidFill>
              </a:rPr>
              <a:t>HYPERTENSIVE  EMERGENCIES; e.g. INTRACRANIAL HEMORRHAGE, LEFT VENTRICULAR FAILURE, SURGERY,  PHEOCHROMOCYTOMA, MALIGNANT HYPERTENSION,   HYPERTENSION OF PREGNANCY</a:t>
            </a:r>
          </a:p>
          <a:p>
            <a:pPr marL="0" indent="0" algn="just">
              <a:lnSpc>
                <a:spcPct val="160000"/>
              </a:lnSpc>
              <a:buNone/>
            </a:pPr>
            <a:endParaRPr lang="en-US" sz="1500" dirty="0">
              <a:solidFill>
                <a:srgbClr val="00B050"/>
              </a:solidFill>
            </a:endParaRPr>
          </a:p>
          <a:p>
            <a:pPr marL="0" indent="0" algn="just">
              <a:lnSpc>
                <a:spcPct val="160000"/>
              </a:lnSpc>
              <a:buNone/>
            </a:pPr>
            <a:r>
              <a:rPr lang="en-US" sz="3600" dirty="0" smtClean="0"/>
              <a:t>DOSE: 0.3-5 mg/min BY I.V INFUSION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564446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8674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800" dirty="0" smtClean="0">
                <a:solidFill>
                  <a:srgbClr val="FF0000"/>
                </a:solidFill>
                <a:sym typeface="Wingdings"/>
              </a:rPr>
              <a:t></a:t>
            </a:r>
            <a:r>
              <a:rPr lang="en-US" sz="2800" dirty="0" smtClean="0">
                <a:solidFill>
                  <a:srgbClr val="FF0000"/>
                </a:solidFill>
              </a:rPr>
              <a:t>RESP. ARREST AT INCREASED RATE &amp; DOSE</a:t>
            </a:r>
          </a:p>
          <a:p>
            <a:pPr marL="0" indent="0" algn="just">
              <a:buNone/>
            </a:pPr>
            <a:r>
              <a:rPr lang="en-US" sz="2800" dirty="0" smtClean="0"/>
              <a:t>ONSET-5 min     DURATION-15 min      </a:t>
            </a:r>
          </a:p>
          <a:p>
            <a:pPr marL="0" indent="0" algn="just">
              <a:buNone/>
            </a:pPr>
            <a:r>
              <a:rPr lang="en-US" sz="2800" dirty="0" smtClean="0"/>
              <a:t>BOTH SHORT-LIVED</a:t>
            </a:r>
          </a:p>
          <a:p>
            <a:pPr marL="0" indent="0" algn="just">
              <a:buNone/>
            </a:pPr>
            <a:endParaRPr lang="en-US" sz="1200" dirty="0" smtClean="0"/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D/I TRIMETAPHAN &amp; TUBOCURARINE – INCOMPATIBLE</a:t>
            </a:r>
          </a:p>
          <a:p>
            <a:pPr marL="0" indent="0" algn="just">
              <a:buNone/>
            </a:pPr>
            <a:r>
              <a:rPr lang="en-US" sz="2800" dirty="0" smtClean="0"/>
              <a:t>                </a:t>
            </a:r>
            <a:r>
              <a:rPr lang="en-US" sz="2800" dirty="0" smtClean="0">
                <a:solidFill>
                  <a:srgbClr val="00B050"/>
                </a:solidFill>
              </a:rPr>
              <a:t>SHOULD BE GIVEN SEPARATELY</a:t>
            </a:r>
          </a:p>
          <a:p>
            <a:pPr marL="0" indent="0" algn="just">
              <a:buNone/>
            </a:pPr>
            <a:endParaRPr lang="en-US" sz="1200" dirty="0" smtClean="0"/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FF0000"/>
                </a:solidFill>
                <a:sym typeface="Wingdings"/>
              </a:rPr>
              <a:t></a:t>
            </a:r>
            <a:r>
              <a:rPr lang="en-US" sz="2800" dirty="0" smtClean="0">
                <a:solidFill>
                  <a:srgbClr val="FF0000"/>
                </a:solidFill>
              </a:rPr>
              <a:t>POSTURAL HYPOTENSION, TACHYCARDIA, IMPOTENCE, CONSTIPATION, PARALYTIC  ILEUS, URINARY RETENTION, DILATION OF PUPIL      </a:t>
            </a:r>
            <a:r>
              <a:rPr lang="en-US" sz="2800" dirty="0" smtClean="0"/>
              <a:t>   </a:t>
            </a:r>
          </a:p>
          <a:p>
            <a:pPr marL="0" indent="0" algn="just">
              <a:buNone/>
            </a:pPr>
            <a:r>
              <a:rPr lang="en-US" sz="2800" dirty="0" smtClean="0"/>
              <a:t>AS NON-SELECTIVE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"/>
            <a:ext cx="8229600" cy="45259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ADRENERGIC NEURONE BLOCKERS e.g. RESERPINE, GUANETHIDINE, GUANADREL, BETHANIDINE</a:t>
            </a:r>
          </a:p>
          <a:p>
            <a:pPr marL="0" indent="0" algn="just">
              <a:buNone/>
            </a:pPr>
            <a:endParaRPr lang="en-US" sz="1200" dirty="0" smtClean="0"/>
          </a:p>
          <a:p>
            <a:pPr marL="0" indent="0" algn="just">
              <a:buNone/>
            </a:pPr>
            <a:r>
              <a:rPr lang="en-US" sz="2800" dirty="0" smtClean="0"/>
              <a:t>BLOCK ADR. NEURON AT POSTGANGLIONIC FIBRES</a:t>
            </a:r>
          </a:p>
          <a:p>
            <a:pPr marL="0" indent="0" algn="just">
              <a:buNone/>
            </a:pPr>
            <a:endParaRPr lang="en-US" sz="2800" dirty="0" smtClean="0"/>
          </a:p>
          <a:p>
            <a:pPr marL="0" indent="0" algn="just">
              <a:buNone/>
            </a:pPr>
            <a:r>
              <a:rPr lang="en-US" sz="2800" dirty="0" smtClean="0"/>
              <a:t>INH. THE RELEASE OF CATECHOLAMINES  BY DIFF. MECHANISMS </a:t>
            </a:r>
            <a:r>
              <a:rPr lang="en-US" sz="2800" dirty="0" smtClean="0">
                <a:sym typeface="Wingdings"/>
              </a:rPr>
              <a:t> </a:t>
            </a:r>
            <a:r>
              <a:rPr lang="en-US" sz="2800" dirty="0" smtClean="0"/>
              <a:t>DECREASE BP</a:t>
            </a:r>
          </a:p>
        </p:txBody>
      </p:sp>
    </p:spTree>
    <p:extLst>
      <p:ext uri="{BB962C8B-B14F-4D97-AF65-F5344CB8AC3E}">
        <p14:creationId xmlns:p14="http://schemas.microsoft.com/office/powerpoint/2010/main" val="202729413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33400" y="304800"/>
            <a:ext cx="8229600" cy="57912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800" dirty="0" smtClean="0">
                <a:solidFill>
                  <a:srgbClr val="00B050"/>
                </a:solidFill>
                <a:sym typeface="Wingdings"/>
              </a:rPr>
              <a:t></a:t>
            </a:r>
            <a:r>
              <a:rPr lang="en-US" sz="2800" b="1" dirty="0" smtClean="0">
                <a:solidFill>
                  <a:srgbClr val="00B050"/>
                </a:solidFill>
              </a:rPr>
              <a:t>SEVERE HYPERTENSION</a:t>
            </a:r>
          </a:p>
          <a:p>
            <a:pPr marL="0" indent="0" algn="just">
              <a:buNone/>
            </a:pPr>
            <a:r>
              <a:rPr lang="en-US" sz="2800" dirty="0" smtClean="0"/>
              <a:t>GUANETHIDINE GIVEN ORALLY WITH DIURETICS &amp; VASODILATORS</a:t>
            </a:r>
          </a:p>
          <a:p>
            <a:pPr marL="0" indent="0" algn="just">
              <a:buNone/>
            </a:pPr>
            <a:endParaRPr lang="en-US" sz="1200" dirty="0" smtClean="0"/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FF0000"/>
                </a:solidFill>
                <a:sym typeface="Wingdings"/>
              </a:rPr>
              <a:t></a:t>
            </a:r>
            <a:r>
              <a:rPr lang="en-US" sz="2800" dirty="0" smtClean="0">
                <a:sym typeface="Wingdings"/>
              </a:rPr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NASAL STIFFINESS, ORTHOSTATIC HYPOTENSION, PAROTID TENDERNESS, DIARRHEA, MUSCLE PAIN, SUPERSENSITIVITY OF ADRENERGIC </a:t>
            </a:r>
            <a:r>
              <a:rPr lang="en-US" sz="2800" dirty="0" err="1" smtClean="0">
                <a:solidFill>
                  <a:srgbClr val="FF0000"/>
                </a:solidFill>
              </a:rPr>
              <a:t>Rs</a:t>
            </a:r>
            <a:r>
              <a:rPr lang="en-US" sz="2800" dirty="0" smtClean="0">
                <a:solidFill>
                  <a:srgbClr val="FF0000"/>
                </a:solidFill>
              </a:rPr>
              <a:t>., ELECTROLYTES &amp; WATER RETENTION</a:t>
            </a:r>
            <a:endParaRPr lang="en-US" sz="2800" dirty="0" smtClean="0"/>
          </a:p>
          <a:p>
            <a:pPr marL="0" indent="0" algn="just">
              <a:buNone/>
            </a:pPr>
            <a:endParaRPr lang="en-US" sz="1200" dirty="0" smtClean="0"/>
          </a:p>
          <a:p>
            <a:pPr marL="0" indent="0" algn="just">
              <a:buNone/>
            </a:pPr>
            <a:r>
              <a:rPr lang="en-US" sz="2800" dirty="0" smtClean="0"/>
              <a:t>NOT RECOMMENDED NOW, </a:t>
            </a:r>
          </a:p>
          <a:p>
            <a:pPr marL="0" indent="0" algn="just">
              <a:buNone/>
            </a:pPr>
            <a:r>
              <a:rPr lang="en-US" sz="2800" dirty="0" smtClean="0"/>
              <a:t>AS BETTER, MORE SELECTIVE &amp; LESS TOXIC DRUGS ARE AVAILABLE</a:t>
            </a:r>
          </a:p>
          <a:p>
            <a:pPr marL="0" indent="0" algn="just">
              <a:buNone/>
            </a:pPr>
            <a:r>
              <a:rPr lang="en-US" sz="2800" dirty="0" smtClean="0"/>
              <a:t>RESERPINE (DUE TO LOW COST) WITH HYDRALAZINE</a:t>
            </a:r>
            <a:endParaRPr lang="en-US" sz="2800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838200"/>
            <a:ext cx="8229600" cy="45259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800" b="1" dirty="0" smtClean="0"/>
              <a:t>ADRENOCEPTOR ANTAGONISTS</a:t>
            </a:r>
          </a:p>
          <a:p>
            <a:pPr marL="0" indent="0" algn="ctr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LABETALOL (TRANDATE)</a:t>
            </a:r>
          </a:p>
          <a:p>
            <a:pPr marL="0" indent="0" algn="just">
              <a:buNone/>
            </a:pPr>
            <a:r>
              <a:rPr lang="en-US" sz="2800" dirty="0" smtClean="0"/>
              <a:t>NON-SELECTIVE      BOTH BETA &amp; ALPHA Rs. </a:t>
            </a:r>
          </a:p>
          <a:p>
            <a:pPr marL="0" indent="0" algn="just">
              <a:buNone/>
            </a:pPr>
            <a:r>
              <a:rPr lang="en-US" sz="2800" dirty="0" smtClean="0"/>
              <a:t>BETA:ALPHA – 3:1</a:t>
            </a:r>
          </a:p>
          <a:p>
            <a:pPr marL="0" indent="0" algn="just">
              <a:buNone/>
            </a:pPr>
            <a:r>
              <a:rPr lang="en-US" sz="2800" dirty="0" smtClean="0"/>
              <a:t> NO REFLEX TACHYCARDIA      </a:t>
            </a:r>
          </a:p>
          <a:p>
            <a:pPr marL="0" indent="0" algn="just">
              <a:buNone/>
            </a:pPr>
            <a:r>
              <a:rPr lang="en-US" sz="2800" dirty="0" smtClean="0"/>
              <a:t>GIVEN ORALLY &amp; PARENTERALLY</a:t>
            </a: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00B050"/>
                </a:solidFill>
                <a:sym typeface="Wingdings"/>
              </a:rPr>
              <a:t></a:t>
            </a:r>
            <a:r>
              <a:rPr lang="en-US" sz="2800" b="1" dirty="0" smtClean="0">
                <a:solidFill>
                  <a:srgbClr val="00B050"/>
                </a:solidFill>
              </a:rPr>
              <a:t>PHEOCHROMOCYTOMA &amp; </a:t>
            </a:r>
          </a:p>
          <a:p>
            <a:pPr marL="0" indent="0" algn="just">
              <a:buNone/>
            </a:pPr>
            <a:r>
              <a:rPr lang="en-US" sz="2800" b="1" dirty="0" smtClean="0">
                <a:solidFill>
                  <a:srgbClr val="00B050"/>
                </a:solidFill>
              </a:rPr>
              <a:t>HYPERTENSIVE EMERGENCIES</a:t>
            </a:r>
          </a:p>
          <a:p>
            <a:endParaRPr lang="en-U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52400" y="304800"/>
            <a:ext cx="8839200" cy="609600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Pts ASYMPTOMATIC FOR MANY YEARS,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BUT MAY LEAD TO PREMATURE SICKNESS, CCF, MI, RETINOPATHY, RENAL DAMAGE, CEREBROVASCULAR ACCIDENTS, DISABILITY &amp; DEATH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MORBIDITY &amp; MORTALITY- DIRECTLY RELATED TO LEVEL OF BP &amp; ↓ WHEN HYPERTENSION – DIAGNOSED EARLY &amp; PROPERLY TREATED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UNTREATED HYPERTENSION - SILENT KILLER</a:t>
            </a:r>
          </a:p>
        </p:txBody>
      </p:sp>
    </p:spTree>
    <p:extLst>
      <p:ext uri="{BB962C8B-B14F-4D97-AF65-F5344CB8AC3E}">
        <p14:creationId xmlns:p14="http://schemas.microsoft.com/office/powerpoint/2010/main" val="3237965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04800" y="762000"/>
            <a:ext cx="8229600" cy="54102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800" b="1" dirty="0" smtClean="0"/>
              <a:t>ALPHA-ADRENOCEPTOR BLOCKERS</a:t>
            </a:r>
          </a:p>
          <a:p>
            <a:pPr marL="0" indent="0" algn="ctr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PHENOXYBENZAMINE &amp; PHENTOLAMINE</a:t>
            </a:r>
          </a:p>
          <a:p>
            <a:pPr marL="0" indent="0" algn="just">
              <a:buNone/>
            </a:pPr>
            <a:endParaRPr lang="en-US" sz="2800" dirty="0" smtClean="0"/>
          </a:p>
          <a:p>
            <a:pPr marL="0" indent="0" algn="just">
              <a:buNone/>
            </a:pPr>
            <a:r>
              <a:rPr lang="en-US" sz="2800" dirty="0" smtClean="0"/>
              <a:t>NON-SELECTIVE     </a:t>
            </a:r>
          </a:p>
          <a:p>
            <a:pPr marL="0" indent="0" algn="just">
              <a:buNone/>
            </a:pPr>
            <a:r>
              <a:rPr lang="en-US" sz="2800" dirty="0" smtClean="0"/>
              <a:t>BOTH ALPHA1 &amp; ALPHA2 Rs.</a:t>
            </a:r>
          </a:p>
          <a:p>
            <a:pPr marL="0" indent="0" algn="just">
              <a:buNone/>
            </a:pPr>
            <a:r>
              <a:rPr lang="en-US" sz="2800" dirty="0" smtClean="0"/>
              <a:t>NO USE IN NORMAL CASES OF HYPERTENSION</a:t>
            </a:r>
          </a:p>
          <a:p>
            <a:pPr marL="0" indent="0">
              <a:buNone/>
            </a:pPr>
            <a:endParaRPr lang="en-US" sz="2800" dirty="0" smtClean="0">
              <a:solidFill>
                <a:srgbClr val="00B050"/>
              </a:solidFill>
              <a:sym typeface="Wingdings"/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rgbClr val="00B050"/>
                </a:solidFill>
                <a:sym typeface="Wingdings"/>
              </a:rPr>
              <a:t> </a:t>
            </a:r>
            <a:r>
              <a:rPr lang="en-US" sz="2800" dirty="0" smtClean="0">
                <a:solidFill>
                  <a:srgbClr val="00B050"/>
                </a:solidFill>
              </a:rPr>
              <a:t>DIAGNOSIS </a:t>
            </a:r>
            <a:r>
              <a:rPr lang="en-US" sz="2800" dirty="0">
                <a:solidFill>
                  <a:srgbClr val="00B050"/>
                </a:solidFill>
              </a:rPr>
              <a:t>&amp; MANAGEMENT </a:t>
            </a:r>
            <a:r>
              <a:rPr lang="en-US" sz="2800" dirty="0" smtClean="0">
                <a:solidFill>
                  <a:srgbClr val="00B050"/>
                </a:solidFill>
              </a:rPr>
              <a:t>OF PHEOCHROMOCYTOMA</a:t>
            </a:r>
            <a:endParaRPr lang="en-US" sz="28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rgbClr val="00B050"/>
                </a:solidFill>
                <a:sym typeface="Wingdings"/>
              </a:rPr>
              <a:t> </a:t>
            </a:r>
            <a:r>
              <a:rPr lang="en-US" sz="2800" dirty="0" smtClean="0">
                <a:solidFill>
                  <a:srgbClr val="00B050"/>
                </a:solidFill>
              </a:rPr>
              <a:t>BENIGN </a:t>
            </a:r>
            <a:r>
              <a:rPr lang="en-US" sz="2800" dirty="0">
                <a:solidFill>
                  <a:srgbClr val="00B050"/>
                </a:solidFill>
              </a:rPr>
              <a:t>PROSTATIC </a:t>
            </a:r>
            <a:r>
              <a:rPr lang="en-US" sz="2800" dirty="0" smtClean="0">
                <a:solidFill>
                  <a:srgbClr val="00B050"/>
                </a:solidFill>
              </a:rPr>
              <a:t>HYPERPLASIA (BPH)</a:t>
            </a:r>
            <a:endParaRPr lang="en-US" sz="28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0647836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838200"/>
            <a:ext cx="84582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  <a:sym typeface="Wingdings"/>
              </a:rPr>
              <a:t></a:t>
            </a:r>
            <a:r>
              <a:rPr lang="en-US" dirty="0">
                <a:solidFill>
                  <a:srgbClr val="FF0000"/>
                </a:solidFill>
              </a:rPr>
              <a:t>HEADACHE , </a:t>
            </a:r>
            <a:r>
              <a:rPr lang="en-US" dirty="0" smtClean="0">
                <a:solidFill>
                  <a:srgbClr val="FF0000"/>
                </a:solidFill>
              </a:rPr>
              <a:t>DIZZINESS, 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POSTURAL HYPOTENSION, LASSITUDE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r>
              <a:rPr lang="en-US" dirty="0" smtClean="0"/>
              <a:t>PHENTOLAMINE </a:t>
            </a:r>
            <a:r>
              <a:rPr lang="en-US" dirty="0"/>
              <a:t>– REVERSIBLE       t ½ - </a:t>
            </a:r>
            <a:r>
              <a:rPr lang="en-US" dirty="0" smtClean="0"/>
              <a:t>2 </a:t>
            </a:r>
            <a:r>
              <a:rPr lang="en-US" dirty="0" err="1" smtClean="0"/>
              <a:t>hr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PHENOXYBENZAMINE </a:t>
            </a:r>
            <a:r>
              <a:rPr lang="en-US" dirty="0"/>
              <a:t>– IRREVERSIBLE    t ½ -12 </a:t>
            </a:r>
            <a:r>
              <a:rPr lang="en-US" dirty="0" err="1" smtClean="0"/>
              <a:t>hr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D/I </a:t>
            </a:r>
            <a:r>
              <a:rPr lang="en-US" dirty="0">
                <a:solidFill>
                  <a:srgbClr val="FF0000"/>
                </a:solidFill>
              </a:rPr>
              <a:t>CHLORPROMAZINE</a:t>
            </a:r>
            <a:r>
              <a:rPr lang="en-US" dirty="0" smtClean="0">
                <a:solidFill>
                  <a:srgbClr val="FF0000"/>
                </a:solidFill>
              </a:rPr>
              <a:t>, GLYCERYL  TRINITRATE, NSAIDS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98431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10600" cy="45259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PRAZOSIN (MINIPRESS) &amp; TERAZOSIN (HYTRIN)</a:t>
            </a:r>
          </a:p>
          <a:p>
            <a:pPr marL="0" indent="0" algn="just">
              <a:buNone/>
            </a:pPr>
            <a:r>
              <a:rPr lang="en-US" sz="2800" dirty="0" smtClean="0"/>
              <a:t>COMPETITIVE, SELECTIVE ALPHA1-BLOCKERS</a:t>
            </a:r>
          </a:p>
          <a:p>
            <a:pPr marL="0" indent="0" algn="just">
              <a:buNone/>
            </a:pPr>
            <a:r>
              <a:rPr lang="en-US" sz="2800" dirty="0" smtClean="0"/>
              <a:t>ALPHA1– STIMULATION </a:t>
            </a:r>
            <a:r>
              <a:rPr lang="en-US" sz="2800" dirty="0" smtClean="0">
                <a:sym typeface="Wingdings"/>
              </a:rPr>
              <a:t></a:t>
            </a:r>
            <a:r>
              <a:rPr lang="en-US" sz="2800" dirty="0" smtClean="0"/>
              <a:t>ACT. OF PHOSPHOLIPASE C </a:t>
            </a:r>
            <a:r>
              <a:rPr lang="en-US" sz="2800" dirty="0" smtClean="0">
                <a:sym typeface="Wingdings"/>
              </a:rPr>
              <a:t> INCREASE IN PVR</a:t>
            </a:r>
            <a:r>
              <a:rPr lang="en-US" sz="2800" dirty="0" smtClean="0"/>
              <a:t> </a:t>
            </a:r>
            <a:r>
              <a:rPr lang="en-US" sz="2800" dirty="0" smtClean="0">
                <a:sym typeface="Wingdings"/>
              </a:rPr>
              <a:t> </a:t>
            </a:r>
            <a:r>
              <a:rPr lang="en-US" sz="2800" dirty="0" smtClean="0"/>
              <a:t>INCREASE IN BP</a:t>
            </a:r>
          </a:p>
          <a:p>
            <a:pPr marL="0" indent="0" algn="just">
              <a:buNone/>
            </a:pPr>
            <a:endParaRPr lang="en-US" sz="2800" dirty="0" smtClean="0"/>
          </a:p>
          <a:p>
            <a:pPr marL="0" indent="0" algn="just">
              <a:buNone/>
            </a:pPr>
            <a:r>
              <a:rPr lang="en-US" sz="2800" dirty="0" smtClean="0"/>
              <a:t>ALPHA1-BLOCKERS</a:t>
            </a:r>
            <a:r>
              <a:rPr lang="en-US" sz="2800" dirty="0" smtClean="0">
                <a:sym typeface="Wingdings"/>
              </a:rPr>
              <a:t></a:t>
            </a:r>
            <a:r>
              <a:rPr lang="en-US" sz="2800" dirty="0" smtClean="0"/>
              <a:t>RELAX. OF ARTERIAL &amp; VENOUS SMOOTH MUSCLE </a:t>
            </a:r>
            <a:r>
              <a:rPr lang="en-US" sz="2800" dirty="0" smtClean="0">
                <a:sym typeface="Wingdings"/>
              </a:rPr>
              <a:t></a:t>
            </a:r>
            <a:r>
              <a:rPr lang="en-US" sz="2800" dirty="0" smtClean="0"/>
              <a:t>DECREASE IN PVR</a:t>
            </a:r>
          </a:p>
          <a:p>
            <a:pPr marL="0" indent="0" algn="just">
              <a:buNone/>
            </a:pPr>
            <a:r>
              <a:rPr lang="en-US" sz="2800" dirty="0" smtClean="0"/>
              <a:t>                                          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"/>
            <a:ext cx="8610600" cy="45259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AC</a:t>
            </a:r>
            <a:r>
              <a:rPr lang="en-US" sz="2800" dirty="0" smtClean="0"/>
              <a:t>                </a:t>
            </a:r>
            <a:r>
              <a:rPr lang="en-US" sz="2800" dirty="0" smtClean="0">
                <a:solidFill>
                  <a:srgbClr val="FF0000"/>
                </a:solidFill>
              </a:rPr>
              <a:t>PHOSPHODIESTERASE</a:t>
            </a:r>
          </a:p>
          <a:p>
            <a:pPr marL="0" indent="0" algn="just">
              <a:buNone/>
            </a:pPr>
            <a:r>
              <a:rPr lang="en-US" sz="2800" dirty="0" smtClean="0"/>
              <a:t>ATP                            </a:t>
            </a:r>
            <a:r>
              <a:rPr lang="en-US" sz="2800" dirty="0" err="1" smtClean="0"/>
              <a:t>cAMP</a:t>
            </a:r>
            <a:r>
              <a:rPr lang="en-US" sz="2800" dirty="0" smtClean="0"/>
              <a:t>				 	5AMP</a:t>
            </a:r>
          </a:p>
          <a:p>
            <a:pPr marL="0" indent="0" algn="just">
              <a:buNone/>
            </a:pPr>
            <a:endParaRPr lang="en-US" sz="2800" dirty="0" smtClean="0"/>
          </a:p>
          <a:p>
            <a:pPr marL="0" indent="0" algn="just">
              <a:buNone/>
            </a:pPr>
            <a:r>
              <a:rPr lang="en-US" sz="2800" dirty="0" err="1" smtClean="0"/>
              <a:t>cAMP</a:t>
            </a:r>
            <a:r>
              <a:rPr lang="en-US" sz="2800" dirty="0"/>
              <a:t> - VASODILATION</a:t>
            </a:r>
          </a:p>
          <a:p>
            <a:pPr marL="0" indent="0" algn="just">
              <a:buNone/>
            </a:pPr>
            <a:r>
              <a:rPr lang="en-US" sz="2800" dirty="0" smtClean="0"/>
              <a:t>AC - STIM. BY β2-AGONISTS                      </a:t>
            </a:r>
          </a:p>
          <a:p>
            <a:pPr marL="0" indent="0" algn="just">
              <a:buNone/>
            </a:pPr>
            <a:r>
              <a:rPr lang="en-US" sz="2800" dirty="0" smtClean="0"/>
              <a:t>PHOSPHODIESTERASES- INH. BY α1 BLOCKERS- PRAZOSIN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914400" y="914400"/>
            <a:ext cx="21336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4038600" y="990600"/>
            <a:ext cx="35052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422894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610600" cy="45259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800" dirty="0" smtClean="0"/>
              <a:t>INH. OF PHOSPHODIESTERASE ENZ. </a:t>
            </a:r>
            <a:r>
              <a:rPr lang="en-US" sz="2800" dirty="0" smtClean="0">
                <a:sym typeface="Wingdings"/>
              </a:rPr>
              <a:t> </a:t>
            </a:r>
            <a:r>
              <a:rPr lang="en-US" sz="2800" dirty="0" err="1" smtClean="0">
                <a:sym typeface="Wingdings"/>
              </a:rPr>
              <a:t>cAMP</a:t>
            </a:r>
            <a:r>
              <a:rPr lang="en-US" sz="2800" dirty="0" smtClean="0"/>
              <a:t> &amp;</a:t>
            </a:r>
            <a:r>
              <a:rPr lang="en-US" sz="2800" dirty="0"/>
              <a:t> </a:t>
            </a:r>
            <a:r>
              <a:rPr lang="en-US" sz="2800" dirty="0" smtClean="0"/>
              <a:t>cGMP 							ACCUMULATION</a:t>
            </a:r>
          </a:p>
          <a:p>
            <a:pPr marL="0" indent="0" algn="just">
              <a:buNone/>
            </a:pPr>
            <a:r>
              <a:rPr lang="en-US" sz="2800" dirty="0" err="1" smtClean="0"/>
              <a:t>cAMP</a:t>
            </a:r>
            <a:r>
              <a:rPr lang="en-US" sz="2800" dirty="0" smtClean="0"/>
              <a:t> </a:t>
            </a:r>
            <a:r>
              <a:rPr lang="en-US" sz="2800" dirty="0" smtClean="0">
                <a:sym typeface="Wingdings"/>
              </a:rPr>
              <a:t> </a:t>
            </a:r>
            <a:r>
              <a:rPr lang="en-US" sz="2800" dirty="0" smtClean="0"/>
              <a:t>VASODILATION</a:t>
            </a:r>
          </a:p>
          <a:p>
            <a:pPr marL="0" indent="0" algn="just">
              <a:buNone/>
            </a:pPr>
            <a:r>
              <a:rPr lang="en-US" sz="2800" dirty="0" smtClean="0"/>
              <a:t>cGMP </a:t>
            </a:r>
            <a:r>
              <a:rPr lang="en-US" sz="2800" dirty="0" smtClean="0">
                <a:sym typeface="Wingdings"/>
              </a:rPr>
              <a:t> </a:t>
            </a:r>
            <a:r>
              <a:rPr lang="en-US" sz="2800" dirty="0" smtClean="0"/>
              <a:t>CARDIO-INHIBITORY EFFECT </a:t>
            </a:r>
          </a:p>
          <a:p>
            <a:pPr marL="0" indent="0" algn="just">
              <a:buNone/>
            </a:pPr>
            <a:r>
              <a:rPr lang="en-US" sz="2800" dirty="0"/>
              <a:t>	</a:t>
            </a:r>
            <a:r>
              <a:rPr lang="en-US" sz="2800" dirty="0" smtClean="0"/>
              <a:t>	SO NO REFLEX TACHYCARDIA</a:t>
            </a:r>
          </a:p>
          <a:p>
            <a:pPr marL="0" indent="0" algn="just">
              <a:buNone/>
            </a:pPr>
            <a:endParaRPr lang="en-US" sz="2800" dirty="0" smtClean="0"/>
          </a:p>
          <a:p>
            <a:pPr marL="0" indent="0" algn="just">
              <a:buNone/>
            </a:pPr>
            <a:r>
              <a:rPr lang="en-US" sz="2800" dirty="0" smtClean="0"/>
              <a:t>ALLOWS NE TO ACT ON ALPHA2-Rs </a:t>
            </a:r>
            <a:r>
              <a:rPr lang="en-US" sz="2800" dirty="0" smtClean="0">
                <a:sym typeface="Wingdings"/>
              </a:rPr>
              <a:t> </a:t>
            </a:r>
            <a:r>
              <a:rPr lang="en-US" sz="2800" dirty="0" smtClean="0"/>
              <a:t>DECREASE IN NE 								RELEASE</a:t>
            </a:r>
          </a:p>
        </p:txBody>
      </p:sp>
    </p:spTree>
    <p:extLst>
      <p:ext uri="{BB962C8B-B14F-4D97-AF65-F5344CB8AC3E}">
        <p14:creationId xmlns:p14="http://schemas.microsoft.com/office/powerpoint/2010/main" val="2769369410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964" y="533400"/>
            <a:ext cx="8915400" cy="45259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800" dirty="0" smtClean="0">
                <a:solidFill>
                  <a:srgbClr val="00B050"/>
                </a:solidFill>
                <a:sym typeface="Wingdings"/>
              </a:rPr>
              <a:t></a:t>
            </a:r>
            <a:r>
              <a:rPr lang="en-US" sz="2800" b="1" dirty="0" smtClean="0">
                <a:solidFill>
                  <a:srgbClr val="00B050"/>
                </a:solidFill>
              </a:rPr>
              <a:t>MILD TO MODERATE HYPERTENSION</a:t>
            </a:r>
          </a:p>
          <a:p>
            <a:pPr marL="0" indent="0" algn="just">
              <a:buNone/>
            </a:pPr>
            <a:r>
              <a:rPr lang="en-US" sz="2800" dirty="0" smtClean="0"/>
              <a:t>MOSTLY IN COMBINATION WITH BETA-BLOKER OR DIURETIC </a:t>
            </a:r>
          </a:p>
          <a:p>
            <a:pPr marL="0" indent="0" algn="just">
              <a:buNone/>
            </a:pPr>
            <a:r>
              <a:rPr lang="en-US" sz="2800" b="1" dirty="0" smtClean="0"/>
              <a:t>PRAZOSIN</a:t>
            </a:r>
            <a:r>
              <a:rPr lang="en-US" sz="2800" dirty="0" smtClean="0"/>
              <a:t> – WELL ABS. AFTER ORAL &amp; PARENTERAL ADM.</a:t>
            </a:r>
          </a:p>
          <a:p>
            <a:pPr marL="0" indent="0" algn="just">
              <a:buNone/>
            </a:pPr>
            <a:r>
              <a:rPr lang="en-US" sz="2800" dirty="0" smtClean="0"/>
              <a:t>UNDERGOES EXT. FIRST PASS METABOLISM </a:t>
            </a:r>
          </a:p>
          <a:p>
            <a:pPr marL="0" indent="0" algn="just">
              <a:buNone/>
            </a:pPr>
            <a:r>
              <a:rPr lang="en-US" sz="2800" dirty="0" smtClean="0"/>
              <a:t>EXC. MAINLY IN BILE AS DEAKYLATED MET., </a:t>
            </a:r>
          </a:p>
          <a:p>
            <a:pPr marL="0" indent="0" algn="just">
              <a:buNone/>
            </a:pPr>
            <a:r>
              <a:rPr lang="en-US" sz="2800" dirty="0" smtClean="0"/>
              <a:t>SMALL AMOUNTS EXC. IN URINE</a:t>
            </a:r>
          </a:p>
          <a:p>
            <a:pPr marL="0" indent="0" algn="just">
              <a:buNone/>
            </a:pPr>
            <a:r>
              <a:rPr lang="en-US" sz="2800" dirty="0" smtClean="0"/>
              <a:t>t1/2 - 3hr    DURATION: 4-6 hr</a:t>
            </a:r>
          </a:p>
          <a:p>
            <a:pPr marL="0" indent="0" algn="just">
              <a:buNone/>
            </a:pPr>
            <a:r>
              <a:rPr lang="en-US" sz="2800" dirty="0" smtClean="0"/>
              <a:t>DOSE: 1mg </a:t>
            </a:r>
            <a:r>
              <a:rPr lang="en-US" sz="2800" dirty="0" err="1" smtClean="0"/>
              <a:t>t.i.d</a:t>
            </a:r>
            <a:r>
              <a:rPr lang="en-US" sz="2800" dirty="0" smtClean="0"/>
              <a:t> </a:t>
            </a:r>
          </a:p>
          <a:p>
            <a:pPr marL="0" indent="0" algn="just">
              <a:buNone/>
            </a:pPr>
            <a:r>
              <a:rPr lang="en-US" sz="2800" dirty="0"/>
              <a:t>	</a:t>
            </a:r>
            <a:r>
              <a:rPr lang="en-US" sz="2800" dirty="0" smtClean="0"/>
              <a:t>↑ UPTO 20-30mg/day IN 2-3 DIV. DOSES P.O.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264236" cy="58674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800" b="1" dirty="0" smtClean="0"/>
              <a:t>TERAZOSIN - </a:t>
            </a:r>
            <a:r>
              <a:rPr lang="en-US" sz="2800" dirty="0" smtClean="0"/>
              <a:t>ALSO RAPIDLY ABS. </a:t>
            </a:r>
          </a:p>
          <a:p>
            <a:pPr marL="0" indent="0" algn="just">
              <a:buNone/>
            </a:pPr>
            <a:r>
              <a:rPr lang="en-US" sz="2800" dirty="0" smtClean="0"/>
              <a:t>NO FIRST PASS MET., </a:t>
            </a:r>
          </a:p>
          <a:p>
            <a:pPr marL="0" indent="0" algn="just">
              <a:buNone/>
            </a:pPr>
            <a:r>
              <a:rPr lang="en-US" sz="2800" dirty="0" smtClean="0"/>
              <a:t>BIOAVAIL: 90%</a:t>
            </a:r>
            <a:endParaRPr lang="en-US" sz="2800" b="1" dirty="0" smtClean="0"/>
          </a:p>
          <a:p>
            <a:pPr marL="0" indent="0" algn="just">
              <a:buNone/>
            </a:pPr>
            <a:r>
              <a:rPr lang="en-US" sz="2800" dirty="0"/>
              <a:t>t</a:t>
            </a:r>
            <a:r>
              <a:rPr lang="en-US" sz="2800" dirty="0" smtClean="0"/>
              <a:t>1/2: 12hr    DOSE - 5-20mg ONCE DAILY</a:t>
            </a:r>
            <a:endParaRPr lang="en-US" sz="2800" dirty="0" smtClean="0">
              <a:sym typeface="Wingdings"/>
            </a:endParaRPr>
          </a:p>
          <a:p>
            <a:pPr marL="0" indent="0" algn="just">
              <a:buNone/>
            </a:pPr>
            <a:endParaRPr lang="en-US" sz="2800" dirty="0" smtClean="0">
              <a:sym typeface="Wingdings"/>
            </a:endParaRP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FF0000"/>
                </a:solidFill>
                <a:sym typeface="Wingdings"/>
              </a:rPr>
              <a:t></a:t>
            </a:r>
            <a:r>
              <a:rPr lang="en-US" sz="2800" dirty="0" smtClean="0">
                <a:solidFill>
                  <a:srgbClr val="FF0000"/>
                </a:solidFill>
              </a:rPr>
              <a:t>POSTURAL HYPOTENSION, FIRST DOSE SYNCOPE 					</a:t>
            </a:r>
            <a:r>
              <a:rPr lang="en-US" sz="2800" dirty="0" smtClean="0">
                <a:solidFill>
                  <a:srgbClr val="00B050"/>
                </a:solidFill>
              </a:rPr>
              <a:t>GIVEN AT BED TIME</a:t>
            </a: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REFLEX TACHYCARDIA, WEAKNESS, LASSITUDE, HEADACHE, DIZZINESS, DROWSINESS, DRY MOUTH, BLURRED VISION, GI DISTURBANCES, FLUID RETENTION,</a:t>
            </a: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SKIN RASHES, IMPOTENCE, PALPITATION</a:t>
            </a:r>
          </a:p>
        </p:txBody>
      </p:sp>
      <p:cxnSp>
        <p:nvCxnSpPr>
          <p:cNvPr id="4" name="Elbow Connector 3"/>
          <p:cNvCxnSpPr/>
          <p:nvPr/>
        </p:nvCxnSpPr>
        <p:spPr>
          <a:xfrm rot="10800000" flipV="1">
            <a:off x="7924800" y="3810000"/>
            <a:ext cx="457200" cy="30480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410934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609600"/>
            <a:ext cx="8571845" cy="44958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0400" y="5715000"/>
            <a:ext cx="367284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70564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95600" y="53454"/>
            <a:ext cx="2362200" cy="680454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57800" y="5181600"/>
            <a:ext cx="3436793" cy="51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05851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229600" cy="4525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β-BLOCKERS</a:t>
            </a:r>
          </a:p>
          <a:p>
            <a:pPr algn="just">
              <a:buNone/>
            </a:pPr>
            <a:endParaRPr lang="en-US" sz="2800" dirty="0" smtClean="0"/>
          </a:p>
          <a:p>
            <a:pPr algn="just">
              <a:buNone/>
            </a:pPr>
            <a:r>
              <a:rPr lang="en-US" sz="2800" dirty="0" smtClean="0"/>
              <a:t>DRUGS OF FIRST CHOICE  </a:t>
            </a:r>
          </a:p>
          <a:p>
            <a:pPr algn="just">
              <a:buNone/>
            </a:pPr>
            <a:r>
              <a:rPr lang="en-US" sz="2800" dirty="0" smtClean="0"/>
              <a:t> β-</a:t>
            </a:r>
            <a:r>
              <a:rPr lang="en-US" sz="2800" dirty="0" err="1" smtClean="0"/>
              <a:t>Rs</a:t>
            </a:r>
            <a:r>
              <a:rPr lang="en-US" sz="2800" dirty="0"/>
              <a:t>.- </a:t>
            </a:r>
            <a:r>
              <a:rPr lang="en-US" sz="2800" dirty="0" smtClean="0"/>
              <a:t>β1, β2 &amp; </a:t>
            </a:r>
          </a:p>
          <a:p>
            <a:pPr algn="just">
              <a:buNone/>
            </a:pPr>
            <a:r>
              <a:rPr lang="en-US" sz="2800" dirty="0" smtClean="0"/>
              <a:t>			β3 (ADIPOSE TISSUE) </a:t>
            </a:r>
          </a:p>
        </p:txBody>
      </p:sp>
    </p:spTree>
    <p:extLst>
      <p:ext uri="{BB962C8B-B14F-4D97-AF65-F5344CB8AC3E}">
        <p14:creationId xmlns:p14="http://schemas.microsoft.com/office/powerpoint/2010/main" val="6636989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TYPES OF HYPERTENSION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5334000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2800" b="1" dirty="0" smtClean="0"/>
              <a:t>ACC</a:t>
            </a:r>
            <a:r>
              <a:rPr lang="en-US" sz="2800" b="1" dirty="0"/>
              <a:t>. TO ETIOLOGY OR </a:t>
            </a:r>
            <a:r>
              <a:rPr lang="en-US" sz="2800" b="1" dirty="0" smtClean="0"/>
              <a:t>CAUSE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PRIMARY </a:t>
            </a:r>
            <a:r>
              <a:rPr lang="en-US" sz="2800" dirty="0"/>
              <a:t>OR </a:t>
            </a:r>
            <a:r>
              <a:rPr lang="en-US" sz="2800" dirty="0" smtClean="0"/>
              <a:t>ESSENTIAL - </a:t>
            </a:r>
            <a:r>
              <a:rPr lang="en-US" sz="2800" dirty="0"/>
              <a:t>NO DEFINITE </a:t>
            </a:r>
            <a:r>
              <a:rPr lang="en-US" sz="2800" dirty="0" smtClean="0"/>
              <a:t>CAUSE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SECONDARY - KNOWN CAUSE; </a:t>
            </a:r>
            <a:r>
              <a:rPr lang="en-US" sz="2800" dirty="0"/>
              <a:t>e.g. </a:t>
            </a:r>
            <a:r>
              <a:rPr lang="en-US" sz="2800" dirty="0" smtClean="0"/>
              <a:t>CUSHING’s SYNDROME</a:t>
            </a:r>
            <a:r>
              <a:rPr lang="en-US" sz="2800" dirty="0"/>
              <a:t>, </a:t>
            </a:r>
            <a:r>
              <a:rPr lang="en-US" sz="2800" dirty="0" smtClean="0"/>
              <a:t>THYROTOXICOSIS, PHEOCHROMOCYTOMA, TRAUMA</a:t>
            </a:r>
            <a:r>
              <a:rPr lang="en-US" sz="2800" dirty="0"/>
              <a:t>, </a:t>
            </a:r>
            <a:r>
              <a:rPr lang="en-US" sz="2800" dirty="0" smtClean="0"/>
              <a:t>TUMORS,HYPERPARATHYROIDISM,HYPERALDOSTERONISM</a:t>
            </a:r>
            <a:r>
              <a:rPr lang="en-US" sz="2800" dirty="0"/>
              <a:t>, AORTIC </a:t>
            </a:r>
            <a:r>
              <a:rPr lang="en-US" sz="2800" dirty="0" smtClean="0"/>
              <a:t>COARCTATION, RENOVASCULAR </a:t>
            </a:r>
            <a:r>
              <a:rPr lang="en-US" sz="2800" dirty="0"/>
              <a:t>DISEASE, RENAL ARTERY STENOSIS, GLOMERULONEPHRITIS, OBSTRUCTIVE </a:t>
            </a:r>
            <a:r>
              <a:rPr lang="en-US" sz="2800" dirty="0" smtClean="0"/>
              <a:t>UROPATHY, DRUG-RELATED </a:t>
            </a:r>
            <a:r>
              <a:rPr lang="en-US" sz="2800" dirty="0"/>
              <a:t>OR </a:t>
            </a:r>
            <a:r>
              <a:rPr lang="en-US" sz="2800" dirty="0" smtClean="0"/>
              <a:t>CNS-RELATED</a:t>
            </a:r>
            <a:endParaRPr lang="en-US" sz="2800" dirty="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3031"/>
            <a:ext cx="8229600" cy="6658769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800" dirty="0" smtClean="0"/>
              <a:t>				β-RECEPTORS + Gs (PROTEINS)</a:t>
            </a:r>
          </a:p>
          <a:p>
            <a:pPr algn="just">
              <a:buNone/>
            </a:pPr>
            <a:endParaRPr lang="en-US" sz="2800" dirty="0" smtClean="0"/>
          </a:p>
          <a:p>
            <a:pPr algn="just">
              <a:buNone/>
            </a:pPr>
            <a:r>
              <a:rPr lang="en-US" sz="2800" dirty="0" smtClean="0"/>
              <a:t>INACTIVE ADENYL CYCLASE 		ACTIVE AC</a:t>
            </a:r>
          </a:p>
          <a:p>
            <a:pPr algn="just">
              <a:buNone/>
            </a:pPr>
            <a:endParaRPr lang="en-US" sz="2800" dirty="0" smtClean="0"/>
          </a:p>
          <a:p>
            <a:pPr algn="just">
              <a:buNone/>
            </a:pPr>
            <a:r>
              <a:rPr lang="en-US" sz="2800" dirty="0" smtClean="0"/>
              <a:t>                                                       ATP 		       </a:t>
            </a:r>
            <a:r>
              <a:rPr lang="en-US" sz="2800" dirty="0" err="1" smtClean="0"/>
              <a:t>cAMP</a:t>
            </a:r>
            <a:endParaRPr lang="en-US" sz="2800" dirty="0" smtClean="0"/>
          </a:p>
          <a:p>
            <a:pPr algn="just">
              <a:buNone/>
            </a:pPr>
            <a:endParaRPr lang="en-US" sz="2800" dirty="0"/>
          </a:p>
          <a:p>
            <a:pPr algn="just">
              <a:buNone/>
            </a:pPr>
            <a:r>
              <a:rPr lang="en-US" sz="2800" dirty="0" smtClean="0"/>
              <a:t>INACTIVE PROTEIN KINASES 		ACTIVE PROTEIN 							KINASES</a:t>
            </a:r>
          </a:p>
          <a:p>
            <a:pPr algn="just">
              <a:buNone/>
            </a:pPr>
            <a:r>
              <a:rPr lang="en-US" sz="2800" dirty="0" smtClean="0"/>
              <a:t> </a:t>
            </a:r>
            <a:r>
              <a:rPr lang="en-US" sz="2800" dirty="0"/>
              <a:t>				</a:t>
            </a:r>
            <a:endParaRPr lang="en-US" sz="2800" dirty="0" smtClean="0"/>
          </a:p>
          <a:p>
            <a:pPr algn="just">
              <a:buNone/>
            </a:pPr>
            <a:r>
              <a:rPr lang="en-US" sz="2800" dirty="0"/>
              <a:t>	</a:t>
            </a:r>
            <a:r>
              <a:rPr lang="en-US" sz="2800" dirty="0" smtClean="0"/>
              <a:t>			      PHOSPHORYLATION </a:t>
            </a:r>
            <a:r>
              <a:rPr lang="en-US" sz="2800" dirty="0"/>
              <a:t>OF </a:t>
            </a:r>
            <a:r>
              <a:rPr lang="en-US" sz="2800" dirty="0" smtClean="0"/>
              <a:t>PROTENS</a:t>
            </a:r>
            <a:endParaRPr lang="en-US" sz="2800" dirty="0"/>
          </a:p>
          <a:p>
            <a:pPr algn="just">
              <a:buNone/>
            </a:pPr>
            <a:endParaRPr lang="en-US" sz="2800" dirty="0" smtClean="0"/>
          </a:p>
          <a:p>
            <a:pPr algn="just">
              <a:buNone/>
            </a:pPr>
            <a:r>
              <a:rPr lang="en-US" sz="2800" dirty="0" smtClean="0"/>
              <a:t>			PHYSIOLOGICAL &amp; PHARMACOLOGICAL </a:t>
            </a:r>
          </a:p>
          <a:p>
            <a:pPr algn="just">
              <a:buNone/>
            </a:pPr>
            <a:r>
              <a:rPr lang="en-US" sz="2800" dirty="0" smtClean="0"/>
              <a:t>				RESPONSES IN BODY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4343400" y="1371600"/>
            <a:ext cx="14478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5486400" y="2500745"/>
            <a:ext cx="17526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876800" y="609600"/>
            <a:ext cx="0" cy="685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6456218" y="1662545"/>
            <a:ext cx="20782" cy="6996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4495800" y="3429000"/>
            <a:ext cx="1295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257800" y="2971800"/>
            <a:ext cx="2590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7848600" y="2590800"/>
            <a:ext cx="0" cy="381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5257800" y="2971800"/>
            <a:ext cx="0" cy="457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7086600" y="4114800"/>
            <a:ext cx="0" cy="609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5638800" y="5105400"/>
            <a:ext cx="0" cy="609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844297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3031"/>
            <a:ext cx="8382000" cy="6658769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800" dirty="0" smtClean="0"/>
              <a:t>				</a:t>
            </a:r>
          </a:p>
          <a:p>
            <a:pPr algn="just">
              <a:buNone/>
            </a:pPr>
            <a:endParaRPr lang="en-US" sz="2800" dirty="0" smtClean="0"/>
          </a:p>
          <a:p>
            <a:pPr marL="0" indent="0" algn="just">
              <a:buNone/>
            </a:pPr>
            <a:r>
              <a:rPr lang="en-US" sz="2800" dirty="0" smtClean="0"/>
              <a:t>BETA - </a:t>
            </a:r>
            <a:r>
              <a:rPr lang="en-US" sz="2800" dirty="0" err="1" smtClean="0"/>
              <a:t>Rs</a:t>
            </a:r>
            <a:r>
              <a:rPr lang="en-US" sz="2800" dirty="0" smtClean="0"/>
              <a:t>. STIM                  ACT. OF VOLTAGE GATED Ca++ 							CHANNELS </a:t>
            </a:r>
            <a:r>
              <a:rPr lang="en-US" sz="2800" dirty="0">
                <a:sym typeface="Wingdings"/>
              </a:rPr>
              <a:t>	</a:t>
            </a:r>
            <a:r>
              <a:rPr lang="en-US" sz="2800" dirty="0" smtClean="0">
                <a:sym typeface="Wingdings"/>
              </a:rPr>
              <a:t>	</a:t>
            </a:r>
          </a:p>
          <a:p>
            <a:pPr marL="0" indent="0" algn="just">
              <a:buNone/>
            </a:pPr>
            <a:r>
              <a:rPr lang="en-US" sz="2800" dirty="0">
                <a:sym typeface="Wingdings"/>
              </a:rPr>
              <a:t>	</a:t>
            </a:r>
            <a:r>
              <a:rPr lang="en-US" sz="2800" dirty="0" smtClean="0">
                <a:sym typeface="Wingdings"/>
              </a:rPr>
              <a:t>			    ↑ </a:t>
            </a:r>
            <a:r>
              <a:rPr lang="en-US" sz="2800" dirty="0" smtClean="0"/>
              <a:t>INTRACELLULAR CALCIUM                    </a:t>
            </a:r>
          </a:p>
          <a:p>
            <a:pPr marL="0" indent="0" algn="just">
              <a:buNone/>
            </a:pPr>
            <a:endParaRPr lang="en-US" sz="2800" dirty="0"/>
          </a:p>
          <a:p>
            <a:pPr marL="0" indent="0" algn="just">
              <a:buNone/>
            </a:pPr>
            <a:endParaRPr lang="en-US" sz="2800" dirty="0" smtClean="0"/>
          </a:p>
          <a:p>
            <a:pPr marL="0" indent="0" algn="just">
              <a:buNone/>
            </a:pPr>
            <a:r>
              <a:rPr lang="en-US" sz="2800" dirty="0"/>
              <a:t>	</a:t>
            </a:r>
            <a:r>
              <a:rPr lang="en-US" sz="2800" dirty="0" smtClean="0"/>
              <a:t>				+VE CHRONOTROPIC &amp; 					+VE INOTROPIC EFFECTS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667000" y="1447800"/>
            <a:ext cx="13716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5715000" y="1752600"/>
            <a:ext cx="0" cy="838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715000" y="2971800"/>
            <a:ext cx="0" cy="1143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499786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04800" y="152400"/>
            <a:ext cx="8229600" cy="6477000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lnSpc>
                <a:spcPct val="170000"/>
              </a:lnSpc>
              <a:buNone/>
            </a:pPr>
            <a:r>
              <a:rPr lang="en-US" sz="3600" dirty="0" smtClean="0">
                <a:solidFill>
                  <a:srgbClr val="00B050"/>
                </a:solidFill>
                <a:sym typeface="Wingdings"/>
              </a:rPr>
              <a:t> </a:t>
            </a:r>
            <a:r>
              <a:rPr lang="en-US" sz="3600" dirty="0" smtClean="0">
                <a:solidFill>
                  <a:srgbClr val="00B050"/>
                </a:solidFill>
              </a:rPr>
              <a:t>ESSENTIAL HYPERTENSION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en-US" sz="3600" dirty="0" smtClean="0">
                <a:solidFill>
                  <a:srgbClr val="00B050"/>
                </a:solidFill>
                <a:sym typeface="Wingdings"/>
              </a:rPr>
              <a:t> </a:t>
            </a:r>
            <a:r>
              <a:rPr lang="en-US" sz="3600" dirty="0" smtClean="0">
                <a:solidFill>
                  <a:srgbClr val="00B050"/>
                </a:solidFill>
              </a:rPr>
              <a:t>MILD TO MODERATE HYPERTENSION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en-US" sz="3600" dirty="0" smtClean="0">
                <a:solidFill>
                  <a:srgbClr val="00B050"/>
                </a:solidFill>
                <a:sym typeface="Wingdings"/>
              </a:rPr>
              <a:t> </a:t>
            </a:r>
            <a:r>
              <a:rPr lang="en-US" sz="3600" dirty="0" smtClean="0">
                <a:solidFill>
                  <a:srgbClr val="00B050"/>
                </a:solidFill>
              </a:rPr>
              <a:t>CONDITIONS CO-EXISTING WITH HYPERTENSION; e.g. GLAUCOMA, SUPRAVENTRICULAR TACHYARRHYTHMIA, PREVIOUS MI, ANGINA PECTORIS, MIGRAINE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en-US" sz="3600" dirty="0" smtClean="0"/>
              <a:t> </a:t>
            </a:r>
            <a:endParaRPr lang="en-US" sz="1500" dirty="0" smtClean="0"/>
          </a:p>
          <a:p>
            <a:pPr marL="0" indent="0" algn="just">
              <a:lnSpc>
                <a:spcPct val="170000"/>
              </a:lnSpc>
              <a:buNone/>
            </a:pPr>
            <a:r>
              <a:rPr lang="en-US" sz="3600" dirty="0" smtClean="0"/>
              <a:t>ORALLY ACTIVE      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en-US" sz="3600" dirty="0" smtClean="0"/>
              <a:t>MAX. EFFECT IN 1-2 WEEKS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04800" y="152400"/>
            <a:ext cx="8686800" cy="6477000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lnSpc>
                <a:spcPct val="170000"/>
              </a:lnSpc>
              <a:buNone/>
            </a:pPr>
            <a:r>
              <a:rPr lang="en-US" sz="4500" dirty="0" smtClean="0">
                <a:solidFill>
                  <a:srgbClr val="FF0000"/>
                </a:solidFill>
                <a:sym typeface="Wingdings"/>
              </a:rPr>
              <a:t></a:t>
            </a:r>
            <a:r>
              <a:rPr lang="en-US" sz="4500" dirty="0" smtClean="0">
                <a:solidFill>
                  <a:srgbClr val="FF0000"/>
                </a:solidFill>
              </a:rPr>
              <a:t>FATIGUE, LETHARGY, INSOMNIA, HALLUCINATIONS, HYPOTENSION, BRADYCARDIA, IMPOTENCE, SEXUAL DYSFUNCTION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en-US" sz="4500" dirty="0" smtClean="0">
                <a:solidFill>
                  <a:srgbClr val="FF0000"/>
                </a:solidFill>
                <a:sym typeface="Wingdings"/>
              </a:rPr>
              <a:t> </a:t>
            </a:r>
            <a:r>
              <a:rPr lang="en-US" sz="4500" dirty="0" smtClean="0">
                <a:solidFill>
                  <a:srgbClr val="FF0000"/>
                </a:solidFill>
              </a:rPr>
              <a:t>DISTURBED LIPID MET. (DEC. HDL &amp; INC. PLASMA 						TRIACYLGLYCEROL)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en-US" sz="4500" dirty="0" smtClean="0">
                <a:solidFill>
                  <a:srgbClr val="FF0000"/>
                </a:solidFill>
                <a:sym typeface="Wingdings"/>
              </a:rPr>
              <a:t> </a:t>
            </a:r>
            <a:r>
              <a:rPr lang="en-US" sz="4500" dirty="0" smtClean="0">
                <a:solidFill>
                  <a:srgbClr val="FF0000"/>
                </a:solidFill>
              </a:rPr>
              <a:t>REBOUND HYPERTENSION ON ABRUPT WITHDRAWAL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en-US" sz="4500" dirty="0" smtClean="0">
                <a:solidFill>
                  <a:srgbClr val="FF0000"/>
                </a:solidFill>
              </a:rPr>
              <a:t> 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en-US" sz="4500" dirty="0" smtClean="0">
                <a:solidFill>
                  <a:srgbClr val="FF0000"/>
                </a:solidFill>
              </a:rPr>
              <a:t>C/I - ASTHMA, CHF, PERIPHERAL VASCULAR DISEASE, COPD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6977689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28600"/>
            <a:ext cx="8534400" cy="64008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PROPRANOLOL (INDERAL)</a:t>
            </a:r>
          </a:p>
          <a:p>
            <a:pPr marL="0" indent="0" algn="just">
              <a:buNone/>
            </a:pPr>
            <a:r>
              <a:rPr lang="en-US" sz="2800" dirty="0" smtClean="0"/>
              <a:t>NON-SELECTIVE BETA-BLOCKER</a:t>
            </a:r>
          </a:p>
          <a:p>
            <a:pPr marL="0" indent="0" algn="just">
              <a:buNone/>
            </a:pPr>
            <a:r>
              <a:rPr lang="en-US" sz="2800" dirty="0" smtClean="0"/>
              <a:t>AVAILABLE AS TABLETS, SUSTAINED-RELEASE CAPSULES &amp; PARENTERAL SOLUTION</a:t>
            </a:r>
          </a:p>
          <a:p>
            <a:pPr marL="0" indent="0" algn="just">
              <a:buNone/>
            </a:pPr>
            <a:r>
              <a:rPr lang="en-US" sz="2800" dirty="0" smtClean="0"/>
              <a:t>EXTREMELY LIPOPHILIC</a:t>
            </a:r>
          </a:p>
          <a:p>
            <a:pPr marL="0" indent="0" algn="just">
              <a:buNone/>
            </a:pPr>
            <a:r>
              <a:rPr lang="en-US" sz="2800" dirty="0" smtClean="0"/>
              <a:t>RAPIDLY AND COMPLETELY ABS. FROM GIT </a:t>
            </a:r>
          </a:p>
          <a:p>
            <a:pPr marL="0" indent="0" algn="just">
              <a:buNone/>
            </a:pPr>
            <a:r>
              <a:rPr lang="en-US" sz="2800" dirty="0"/>
              <a:t>	</a:t>
            </a:r>
            <a:r>
              <a:rPr lang="en-US" sz="2800" dirty="0" smtClean="0"/>
              <a:t>				AFTER ORAL ADM. </a:t>
            </a:r>
          </a:p>
          <a:p>
            <a:pPr marL="0" indent="0" algn="just">
              <a:buNone/>
            </a:pPr>
            <a:r>
              <a:rPr lang="en-US" sz="2800" dirty="0" smtClean="0"/>
              <a:t>UNDERGOES EXT. FIRST PASS METABOLISM </a:t>
            </a:r>
          </a:p>
          <a:p>
            <a:pPr marL="0" indent="0" algn="just">
              <a:buNone/>
            </a:pPr>
            <a:r>
              <a:rPr lang="en-US" sz="2800" dirty="0" smtClean="0"/>
              <a:t>BIOAVAIL. - 25%</a:t>
            </a:r>
          </a:p>
          <a:p>
            <a:pPr marL="0" indent="0" algn="just">
              <a:buNone/>
            </a:pPr>
            <a:r>
              <a:rPr lang="en-US" sz="2800" dirty="0" smtClean="0"/>
              <a:t>HYDROXYLATED IN LIVER INTO HYDROXYPROPRANOLOL- </a:t>
            </a:r>
          </a:p>
          <a:p>
            <a:pPr marL="0" indent="0" algn="just">
              <a:buNone/>
            </a:pPr>
            <a:r>
              <a:rPr lang="en-US" sz="2800" dirty="0" smtClean="0"/>
              <a:t>ALSO ACTIVE </a:t>
            </a:r>
            <a:r>
              <a:rPr lang="en-US" sz="2800" dirty="0"/>
              <a:t>SO DURATION </a:t>
            </a:r>
            <a:r>
              <a:rPr lang="en-US" sz="2800" dirty="0" smtClean="0"/>
              <a:t>PROLONGED </a:t>
            </a:r>
            <a:endParaRPr lang="en-US" sz="2800" dirty="0"/>
          </a:p>
          <a:p>
            <a:pPr marL="0" indent="0" algn="just">
              <a:buNone/>
            </a:pPr>
            <a:r>
              <a:rPr lang="en-US" sz="2800" dirty="0" smtClean="0"/>
              <a:t>t1/2 - 4hr 			PEAK PLASMA CONC. 1-1.5 </a:t>
            </a:r>
            <a:r>
              <a:rPr lang="en-US" sz="2800" dirty="0" err="1" smtClean="0"/>
              <a:t>hr</a:t>
            </a:r>
            <a:endParaRPr lang="en-US" sz="2800" dirty="0" smtClean="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534400" cy="45259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800" dirty="0" smtClean="0"/>
              <a:t>DOSE: 40-80 mg/day</a:t>
            </a:r>
          </a:p>
          <a:p>
            <a:pPr marL="0" indent="0" algn="just">
              <a:buNone/>
            </a:pPr>
            <a:r>
              <a:rPr lang="en-US" sz="2800" dirty="0"/>
              <a:t>	</a:t>
            </a:r>
            <a:r>
              <a:rPr lang="en-US" sz="2800" dirty="0" smtClean="0"/>
              <a:t>	INCREASED UPTO 480mg/day</a:t>
            </a:r>
          </a:p>
          <a:p>
            <a:pPr marL="0" indent="0" algn="just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BRONCHOCONSTRICTION</a:t>
            </a:r>
            <a:r>
              <a:rPr lang="en-US" sz="2800" dirty="0" smtClean="0"/>
              <a:t> </a:t>
            </a:r>
            <a:r>
              <a:rPr lang="en-US" sz="2800" dirty="0"/>
              <a:t>(BETA1 BLOCKERS PREFERRED)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D/I - ENZ. INDUCERS, ENZ. INH., CCBs, NSAIDS</a:t>
            </a:r>
            <a:endParaRPr lang="en-US" sz="28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C/I - </a:t>
            </a:r>
            <a:r>
              <a:rPr lang="en-US" sz="2800" dirty="0">
                <a:solidFill>
                  <a:srgbClr val="FF0000"/>
                </a:solidFill>
              </a:rPr>
              <a:t>BRONCHIAL ASTHMA</a:t>
            </a:r>
          </a:p>
          <a:p>
            <a:pPr marL="0" indent="0" algn="just"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449077225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"/>
            <a:ext cx="8229600" cy="6553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ATENOLOL (TENORMIN)</a:t>
            </a:r>
          </a:p>
          <a:p>
            <a:pPr marL="0" indent="0" algn="just">
              <a:buNone/>
            </a:pPr>
            <a:endParaRPr lang="en-US" sz="1200" dirty="0" smtClean="0"/>
          </a:p>
          <a:p>
            <a:pPr marL="0" indent="0" algn="just">
              <a:buNone/>
            </a:pPr>
            <a:r>
              <a:rPr lang="en-US" sz="2800" dirty="0" smtClean="0"/>
              <a:t>SELECTIVE BETA1-BLOCKER</a:t>
            </a:r>
          </a:p>
          <a:p>
            <a:pPr marL="0" indent="0" algn="just">
              <a:buNone/>
            </a:pPr>
            <a:r>
              <a:rPr lang="en-US" sz="2800" dirty="0" smtClean="0"/>
              <a:t>NO BRONCHOCONSTRICTION</a:t>
            </a:r>
          </a:p>
          <a:p>
            <a:pPr marL="0" indent="0" algn="just">
              <a:buNone/>
            </a:pPr>
            <a:r>
              <a:rPr lang="en-US" sz="2800" dirty="0" smtClean="0"/>
              <a:t>ABS. FROM GIT </a:t>
            </a:r>
          </a:p>
          <a:p>
            <a:pPr marL="0" indent="0" algn="just">
              <a:buNone/>
            </a:pPr>
            <a:r>
              <a:rPr lang="en-US" sz="2800" dirty="0" smtClean="0"/>
              <a:t>BIOAVAIL ≈ 50%    </a:t>
            </a:r>
          </a:p>
          <a:p>
            <a:pPr marL="0" indent="0" algn="just">
              <a:buNone/>
            </a:pPr>
            <a:r>
              <a:rPr lang="en-US" sz="2800" dirty="0" smtClean="0"/>
              <a:t>t1/2 – 6 </a:t>
            </a:r>
            <a:r>
              <a:rPr lang="en-US" sz="2800" dirty="0" err="1" smtClean="0"/>
              <a:t>hr</a:t>
            </a:r>
            <a:endParaRPr lang="en-US" sz="2800" dirty="0" smtClean="0"/>
          </a:p>
          <a:p>
            <a:pPr marL="0" indent="0" algn="just">
              <a:buNone/>
            </a:pPr>
            <a:endParaRPr lang="en-US" sz="1200" dirty="0" smtClean="0">
              <a:solidFill>
                <a:srgbClr val="00B050"/>
              </a:solidFill>
            </a:endParaRP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ANGINA PECTORIS</a:t>
            </a: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MY0CARDIAL INFARCTION</a:t>
            </a: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HYPERTENSION</a:t>
            </a:r>
          </a:p>
          <a:p>
            <a:pPr marL="0" indent="0" algn="just">
              <a:buNone/>
            </a:pPr>
            <a:endParaRPr lang="en-US" sz="1200" dirty="0" smtClean="0"/>
          </a:p>
          <a:p>
            <a:pPr marL="0" indent="0" algn="just">
              <a:buNone/>
            </a:pPr>
            <a:r>
              <a:rPr lang="en-US" sz="2800" dirty="0" smtClean="0"/>
              <a:t>DOSE: 50 mg/day INCREASED UPTO 100mg/day   </a:t>
            </a:r>
          </a:p>
          <a:p>
            <a:pPr marL="0" indent="0" algn="just">
              <a:buNone/>
            </a:pPr>
            <a:r>
              <a:rPr lang="en-US" sz="2800" dirty="0" smtClean="0"/>
              <a:t>NO INCREASED EFFECT ON INCREASING DOSE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METOPROLOL (LOPRESSOR)</a:t>
            </a:r>
          </a:p>
          <a:p>
            <a:pPr marL="0" indent="0" algn="ctr">
              <a:buNone/>
            </a:pPr>
            <a:endParaRPr lang="en-US" sz="12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smtClean="0"/>
              <a:t>COMPLETELY ABS. AFTER ORAL ADM.     </a:t>
            </a:r>
          </a:p>
          <a:p>
            <a:pPr marL="0" indent="0">
              <a:buNone/>
            </a:pPr>
            <a:r>
              <a:rPr lang="en-US" sz="2800" dirty="0" smtClean="0"/>
              <a:t>BIOAVAIL. ≈ 40%    </a:t>
            </a:r>
          </a:p>
          <a:p>
            <a:pPr marL="0" indent="0">
              <a:buNone/>
            </a:pPr>
            <a:r>
              <a:rPr lang="en-US" sz="2800" dirty="0" smtClean="0"/>
              <a:t>t1/2:    3hr</a:t>
            </a:r>
          </a:p>
          <a:p>
            <a:pPr marL="0" indent="0">
              <a:buNone/>
            </a:pPr>
            <a:r>
              <a:rPr lang="en-US" sz="2800" dirty="0" smtClean="0"/>
              <a:t>DOSE – 100 mg </a:t>
            </a:r>
            <a:r>
              <a:rPr lang="en-US" sz="2800" dirty="0" err="1" smtClean="0"/>
              <a:t>b.i.d</a:t>
            </a:r>
            <a:r>
              <a:rPr lang="en-US" sz="2800" dirty="0" smtClean="0"/>
              <a:t>.</a:t>
            </a: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28600"/>
            <a:ext cx="8839200" cy="5943600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en-US" sz="4400" b="1" dirty="0"/>
              <a:t>VASODILATORS</a:t>
            </a:r>
          </a:p>
          <a:p>
            <a:pPr marL="0" indent="0" algn="ctr">
              <a:buNone/>
            </a:pPr>
            <a:r>
              <a:rPr lang="en-US" sz="4400" b="1" dirty="0" smtClean="0"/>
              <a:t>ARTERIAL VASODILATORS</a:t>
            </a:r>
          </a:p>
          <a:p>
            <a:pPr marL="0" indent="0" algn="just">
              <a:buNone/>
            </a:pPr>
            <a:endParaRPr lang="en-US" sz="1900" dirty="0" smtClean="0"/>
          </a:p>
          <a:p>
            <a:pPr marL="0" indent="0" algn="just">
              <a:buNone/>
            </a:pPr>
            <a:r>
              <a:rPr lang="en-US" sz="4400" dirty="0" smtClean="0"/>
              <a:t>DIRECT ACTING VASODILATORS  </a:t>
            </a:r>
          </a:p>
          <a:p>
            <a:pPr marL="0" indent="0" algn="just">
              <a:buNone/>
            </a:pPr>
            <a:r>
              <a:rPr lang="en-US" sz="4400" dirty="0" smtClean="0"/>
              <a:t>SMOOTH MUSCLE RELAXANTS</a:t>
            </a:r>
          </a:p>
          <a:p>
            <a:pPr marL="0" indent="0" algn="just">
              <a:buNone/>
            </a:pPr>
            <a:r>
              <a:rPr lang="en-US" sz="4400" dirty="0" smtClean="0"/>
              <a:t>ACT BY RELAX. OF VASCULAR SMOOTH MUSCLE              				PVR            BP</a:t>
            </a:r>
          </a:p>
          <a:p>
            <a:pPr marL="0" indent="0" algn="just">
              <a:buNone/>
            </a:pPr>
            <a:r>
              <a:rPr lang="en-US" sz="4400" dirty="0" smtClean="0"/>
              <a:t>EXACT MOA - NOT KNOWN</a:t>
            </a:r>
          </a:p>
          <a:p>
            <a:pPr marL="0" indent="0" algn="just">
              <a:buNone/>
            </a:pPr>
            <a:endParaRPr lang="en-US" sz="4400" dirty="0" smtClean="0"/>
          </a:p>
          <a:p>
            <a:pPr marL="0" indent="0" algn="just">
              <a:buNone/>
            </a:pPr>
            <a:r>
              <a:rPr lang="en-US" sz="4400" dirty="0" smtClean="0"/>
              <a:t>BY RELEASING EDRF (NO)         ACT. OF GUANYLATE CYCLASE           	 INCREASE IN cGMP        VASODILATION OF  ARTERIAL </a:t>
            </a:r>
            <a:r>
              <a:rPr lang="en-US" sz="4400" dirty="0"/>
              <a:t>	</a:t>
            </a:r>
            <a:r>
              <a:rPr lang="en-US" sz="4400" dirty="0" smtClean="0"/>
              <a:t>			DECREASE B.P		B. Vs. </a:t>
            </a:r>
          </a:p>
          <a:p>
            <a:pPr marL="0" indent="0" algn="just">
              <a:buNone/>
            </a:pPr>
            <a:r>
              <a:rPr lang="en-US" sz="4400" dirty="0" smtClean="0">
                <a:solidFill>
                  <a:srgbClr val="FF0000"/>
                </a:solidFill>
              </a:rPr>
              <a:t>SODIUM AND WATER RETENTION (DUE TO  ↑ RENIN)</a:t>
            </a:r>
            <a:r>
              <a:rPr lang="en-US" sz="4400" b="1" dirty="0" smtClean="0">
                <a:solidFill>
                  <a:srgbClr val="FF0000"/>
                </a:solidFill>
              </a:rPr>
              <a:t> </a:t>
            </a:r>
          </a:p>
          <a:p>
            <a:pPr marL="0" indent="0" algn="just">
              <a:buNone/>
            </a:pPr>
            <a:r>
              <a:rPr lang="en-US" sz="4400" b="1" dirty="0">
                <a:solidFill>
                  <a:srgbClr val="FF0000"/>
                </a:solidFill>
              </a:rPr>
              <a:t>	</a:t>
            </a:r>
            <a:r>
              <a:rPr lang="en-US" sz="4400" b="1" dirty="0" smtClean="0">
                <a:solidFill>
                  <a:srgbClr val="FF0000"/>
                </a:solidFill>
              </a:rPr>
              <a:t>					</a:t>
            </a:r>
            <a:r>
              <a:rPr lang="en-US" sz="4400" b="1" dirty="0" smtClean="0">
                <a:solidFill>
                  <a:srgbClr val="00B050"/>
                </a:solidFill>
              </a:rPr>
              <a:t>WITH DIURETIC</a:t>
            </a:r>
          </a:p>
          <a:p>
            <a:pPr marL="0" indent="0" algn="just">
              <a:buNone/>
            </a:pPr>
            <a:r>
              <a:rPr lang="en-US" sz="4400" dirty="0" smtClean="0">
                <a:solidFill>
                  <a:srgbClr val="FF0000"/>
                </a:solidFill>
              </a:rPr>
              <a:t>REFLEX TACHYCARDIA 	</a:t>
            </a:r>
            <a:r>
              <a:rPr lang="en-US" sz="4400" b="1" dirty="0" smtClean="0">
                <a:solidFill>
                  <a:srgbClr val="00B050"/>
                </a:solidFill>
              </a:rPr>
              <a:t>WITH BETA </a:t>
            </a:r>
            <a:r>
              <a:rPr lang="en-US" sz="4400" b="1" dirty="0">
                <a:solidFill>
                  <a:srgbClr val="00B050"/>
                </a:solidFill>
              </a:rPr>
              <a:t>BLOCKER</a:t>
            </a:r>
            <a:endParaRPr lang="en-US" sz="4400" dirty="0" smtClean="0"/>
          </a:p>
          <a:p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657600" y="2632363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rot="5400000">
            <a:off x="2743994" y="2631569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5400000">
            <a:off x="4267994" y="2631569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900054" y="3962400"/>
            <a:ext cx="74814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533400" y="4321030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4038600" y="4314103"/>
            <a:ext cx="609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6096000" y="4648200"/>
            <a:ext cx="1295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3429000" y="5867400"/>
            <a:ext cx="381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4335225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457200"/>
            <a:ext cx="8229600" cy="58674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HYDRALAZINE (APRESOLINE)</a:t>
            </a:r>
          </a:p>
          <a:p>
            <a:pPr marL="0" indent="0" algn="just">
              <a:buNone/>
            </a:pPr>
            <a:r>
              <a:rPr lang="en-US" sz="2800" dirty="0" smtClean="0"/>
              <a:t>SYNTHETIC  			DIRECT ARTERIAL DILATOR</a:t>
            </a:r>
          </a:p>
          <a:p>
            <a:pPr marL="0" indent="0" algn="just">
              <a:buNone/>
            </a:pPr>
            <a:r>
              <a:rPr lang="en-US" sz="2800" b="1" dirty="0" smtClean="0">
                <a:solidFill>
                  <a:srgbClr val="00B050"/>
                </a:solidFill>
              </a:rPr>
              <a:t>SEVERE HYPERTENSION</a:t>
            </a:r>
          </a:p>
          <a:p>
            <a:pPr marL="0" indent="0" algn="just">
              <a:buNone/>
            </a:pPr>
            <a:r>
              <a:rPr lang="en-US" sz="2800" dirty="0" smtClean="0"/>
              <a:t>EFFECTIVE BOTH ORALLY AND PARENTERALLY</a:t>
            </a:r>
          </a:p>
          <a:p>
            <a:pPr marL="0" indent="0" algn="just">
              <a:buNone/>
            </a:pPr>
            <a:r>
              <a:rPr lang="en-US" sz="2800" dirty="0" smtClean="0"/>
              <a:t>AVAIL. AS TABLETS AND PARENTERAL SOLUTIONS</a:t>
            </a:r>
          </a:p>
          <a:p>
            <a:pPr marL="0" indent="0" algn="just">
              <a:buNone/>
            </a:pPr>
            <a:r>
              <a:rPr lang="en-US" sz="2800" dirty="0" smtClean="0"/>
              <a:t>WELL ABS. AFTER ORAL ADM., </a:t>
            </a:r>
          </a:p>
          <a:p>
            <a:pPr marL="0" indent="0" algn="just">
              <a:buNone/>
            </a:pPr>
            <a:r>
              <a:rPr lang="en-US" sz="2800" dirty="0" smtClean="0"/>
              <a:t>VARIABLE BIOAVAIL. (SLOW &amp; FAST ACETYLATORS), UNDERGOES EXTENSIVE FIRST PASS MET., </a:t>
            </a:r>
          </a:p>
          <a:p>
            <a:pPr marL="0" indent="0" algn="just">
              <a:buNone/>
            </a:pPr>
            <a:r>
              <a:rPr lang="en-US" sz="2800" dirty="0" smtClean="0"/>
              <a:t>MET. EXC. IN URINE, </a:t>
            </a:r>
          </a:p>
          <a:p>
            <a:pPr marL="0" indent="0" algn="just">
              <a:buNone/>
            </a:pPr>
            <a:r>
              <a:rPr lang="en-US" sz="2800" dirty="0" smtClean="0"/>
              <a:t>85% BOUND TO PLASMA PROTEINS       t1/2 - 1hr </a:t>
            </a:r>
          </a:p>
          <a:p>
            <a:pPr marL="0" indent="0" algn="just">
              <a:buNone/>
            </a:pPr>
            <a:r>
              <a:rPr lang="en-US" sz="2800" dirty="0" smtClean="0"/>
              <a:t>PEAK PLASMA LEVEL : 1/2-2 </a:t>
            </a:r>
            <a:r>
              <a:rPr lang="en-US" sz="2800" dirty="0" err="1" smtClean="0"/>
              <a:t>hr</a:t>
            </a:r>
            <a:r>
              <a:rPr lang="en-US" sz="2800" dirty="0" smtClean="0"/>
              <a:t>    DURATION UPTO 12 </a:t>
            </a:r>
            <a:r>
              <a:rPr lang="en-US" sz="2800" dirty="0" err="1" smtClean="0"/>
              <a:t>Hr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9137724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4525963"/>
          </a:xfrm>
        </p:spPr>
        <p:txBody>
          <a:bodyPr>
            <a:no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2800" b="1" dirty="0" smtClean="0"/>
              <a:t>ACC</a:t>
            </a:r>
            <a:r>
              <a:rPr lang="en-US" sz="2800" b="1" dirty="0"/>
              <a:t>. TO SEVERITY OF </a:t>
            </a:r>
            <a:r>
              <a:rPr lang="en-US" sz="2800" b="1" dirty="0" smtClean="0"/>
              <a:t>HYPERTENSION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MILD </a:t>
            </a:r>
            <a:r>
              <a:rPr lang="en-US" sz="2800" dirty="0"/>
              <a:t>(140/90 – 160/100), </a:t>
            </a:r>
            <a:endParaRPr lang="en-US" sz="2800" dirty="0" smtClean="0"/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MODERATE </a:t>
            </a:r>
            <a:r>
              <a:rPr lang="en-US" sz="2800" dirty="0"/>
              <a:t>(160/100 – 200/120), </a:t>
            </a:r>
            <a:endParaRPr lang="en-US" sz="2800" dirty="0" smtClean="0"/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SEVERE </a:t>
            </a:r>
            <a:r>
              <a:rPr lang="en-US" sz="2800" dirty="0"/>
              <a:t>(&gt;200/120), </a:t>
            </a:r>
            <a:endParaRPr lang="en-US" sz="2800" dirty="0" smtClean="0"/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MALIGNANT </a:t>
            </a:r>
            <a:r>
              <a:rPr lang="en-US" sz="2800" dirty="0"/>
              <a:t>(DIASTOLIC </a:t>
            </a:r>
            <a:r>
              <a:rPr lang="en-US" sz="2800" dirty="0" smtClean="0"/>
              <a:t>BP &gt;130 mmHg)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2800" dirty="0" smtClean="0"/>
              <a:t>CRISIS - RAPID </a:t>
            </a:r>
            <a:r>
              <a:rPr lang="en-US" sz="2800" dirty="0"/>
              <a:t>RISE TO MALIGNANT LEVEL </a:t>
            </a:r>
          </a:p>
        </p:txBody>
      </p:sp>
    </p:spTree>
    <p:extLst>
      <p:ext uri="{BB962C8B-B14F-4D97-AF65-F5344CB8AC3E}">
        <p14:creationId xmlns:p14="http://schemas.microsoft.com/office/powerpoint/2010/main" val="4060596637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1000" y="685800"/>
            <a:ext cx="8229600" cy="556260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n-US" sz="3000" dirty="0"/>
              <a:t>DOSE : </a:t>
            </a:r>
            <a:r>
              <a:rPr lang="en-US" sz="3000" dirty="0" smtClean="0"/>
              <a:t>10-25 mg </a:t>
            </a:r>
            <a:r>
              <a:rPr lang="en-US" sz="3000" dirty="0" err="1" smtClean="0"/>
              <a:t>q.i.d</a:t>
            </a:r>
            <a:r>
              <a:rPr lang="en-US" sz="3000" dirty="0" smtClean="0"/>
              <a:t> </a:t>
            </a:r>
            <a:r>
              <a:rPr lang="en-US" sz="3000" dirty="0"/>
              <a:t>P.O. FOR 1-2 </a:t>
            </a:r>
            <a:r>
              <a:rPr lang="en-US" sz="3000" dirty="0" smtClean="0"/>
              <a:t>WEEKS,</a:t>
            </a:r>
          </a:p>
          <a:p>
            <a:pPr marL="0" indent="0" algn="just">
              <a:buNone/>
            </a:pPr>
            <a:r>
              <a:rPr lang="en-US" sz="3000" dirty="0" smtClean="0"/>
              <a:t>INCREASED </a:t>
            </a:r>
            <a:r>
              <a:rPr lang="en-US" sz="3000" dirty="0"/>
              <a:t>WEEKLY UPTO A MAX</a:t>
            </a:r>
            <a:r>
              <a:rPr lang="en-US" sz="3000" dirty="0" smtClean="0"/>
              <a:t>. OF 300-400 mg/day</a:t>
            </a:r>
            <a:endParaRPr lang="en-US" sz="3000" dirty="0"/>
          </a:p>
          <a:p>
            <a:pPr marL="0" indent="0" algn="just">
              <a:buNone/>
            </a:pPr>
            <a:r>
              <a:rPr lang="en-US" sz="3000" dirty="0" smtClean="0"/>
              <a:t>10-20 mg </a:t>
            </a:r>
            <a:r>
              <a:rPr lang="en-US" sz="3000" dirty="0"/>
              <a:t>I.V. </a:t>
            </a:r>
            <a:r>
              <a:rPr lang="en-US" sz="3000" dirty="0" smtClean="0"/>
              <a:t>Repeated </a:t>
            </a:r>
            <a:r>
              <a:rPr lang="en-US" sz="3000" dirty="0"/>
              <a:t>4-6 </a:t>
            </a:r>
            <a:r>
              <a:rPr lang="en-US" sz="3000" dirty="0" smtClean="0"/>
              <a:t>hourly</a:t>
            </a:r>
            <a:endParaRPr lang="en-US" sz="3000" b="1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endParaRPr lang="en-US" sz="3000" b="1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en-US" sz="3000" dirty="0" smtClean="0">
                <a:solidFill>
                  <a:srgbClr val="FF0000"/>
                </a:solidFill>
              </a:rPr>
              <a:t>HEADACHE, NAUSEA, SWEATING, ARRHYTHMIA, ANOREXIA, NASAL  CONGESTION, FLUSHING, HYPOTENSION, DIZZINESS, PRECIPITATION OF ANGINA, REVERSIBLE LUPUS-LIKE SHYNDROME</a:t>
            </a:r>
          </a:p>
          <a:p>
            <a:pPr marL="0" indent="0" algn="just">
              <a:buNone/>
            </a:pPr>
            <a:endParaRPr lang="en-US" sz="3000" dirty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en-US" sz="3000" dirty="0" smtClean="0">
                <a:solidFill>
                  <a:srgbClr val="FF0000"/>
                </a:solidFill>
              </a:rPr>
              <a:t>D/I – INCOMPATIBLE WITH AMPICILLIN, HYDROCORTISONE &amp; PHENOBARBITAL </a:t>
            </a:r>
          </a:p>
          <a:p>
            <a:pPr marL="0" indent="0" algn="just">
              <a:buNone/>
            </a:pPr>
            <a:r>
              <a:rPr lang="en-US" sz="3000" dirty="0" smtClean="0">
                <a:solidFill>
                  <a:srgbClr val="00B050"/>
                </a:solidFill>
              </a:rPr>
              <a:t>			SHOULD BE GIVEN SEPARRATELY</a:t>
            </a:r>
          </a:p>
          <a:p>
            <a:pPr>
              <a:buNone/>
            </a:pP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862376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28600"/>
            <a:ext cx="8229600" cy="61722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b="1" dirty="0" smtClean="0">
                <a:solidFill>
                  <a:srgbClr val="FF0000"/>
                </a:solidFill>
              </a:rPr>
              <a:t>MINOXIDIL (LONITEN)</a:t>
            </a:r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r>
              <a:rPr lang="en-US" sz="2800" dirty="0" smtClean="0"/>
              <a:t>EXACT MOA NOT  KNOWN</a:t>
            </a:r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r>
              <a:rPr lang="en-US" sz="2800" dirty="0" smtClean="0"/>
              <a:t>OPENS VOLTAGE GATED POTASSIUM CHANNELS        INCREASE IN K+ CONDUCTANCE       MEMBRANE HYPERPOLARIZATION 	BLOCKADE OF CALCIUM CHANNELS           VASODILATION           DECREASE IN BP</a:t>
            </a:r>
          </a:p>
          <a:p>
            <a:pPr marL="0" indent="0">
              <a:buNone/>
            </a:pPr>
            <a:endParaRPr lang="en-US" sz="1200" dirty="0" smtClean="0"/>
          </a:p>
          <a:p>
            <a:pPr marL="0" indent="0">
              <a:buNone/>
            </a:pPr>
            <a:r>
              <a:rPr lang="en-US" sz="2800" dirty="0" smtClean="0"/>
              <a:t>NOT ACTIVE ITSELF (PRODRUG)</a:t>
            </a:r>
          </a:p>
          <a:p>
            <a:pPr marL="0" indent="0">
              <a:buNone/>
            </a:pPr>
            <a:r>
              <a:rPr lang="en-US" sz="2800" dirty="0" smtClean="0"/>
              <a:t>CONVERTED TO MINOXIDIL SULPHATE (ACTIVE) BY SULFOTRANSFERASE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362200" y="3311524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7391400" y="2057400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5136573" y="2438400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657600" y="2895600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5486400" y="3309936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4635578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28600"/>
            <a:ext cx="8229600" cy="64008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800" dirty="0"/>
              <a:t>RAPIDLY ABSORBED AFTER ORAL ADM. </a:t>
            </a:r>
          </a:p>
          <a:p>
            <a:pPr marL="0" indent="0" algn="just">
              <a:buNone/>
            </a:pPr>
            <a:r>
              <a:rPr lang="en-US" sz="2800" dirty="0" smtClean="0"/>
              <a:t>NO FIRST PASS METABOLISM </a:t>
            </a:r>
          </a:p>
          <a:p>
            <a:pPr marL="0" indent="0" algn="just">
              <a:buNone/>
            </a:pPr>
            <a:r>
              <a:rPr lang="en-US" sz="2800" dirty="0" smtClean="0"/>
              <a:t>t1/2 -  3-4 </a:t>
            </a:r>
            <a:r>
              <a:rPr lang="en-US" sz="2800" dirty="0" err="1" smtClean="0"/>
              <a:t>hr</a:t>
            </a:r>
            <a:r>
              <a:rPr lang="en-US" sz="2800" dirty="0" smtClean="0"/>
              <a:t>, 		DURATION – 24 </a:t>
            </a:r>
            <a:r>
              <a:rPr lang="en-US" sz="2800" dirty="0" err="1" smtClean="0"/>
              <a:t>Hr</a:t>
            </a:r>
            <a:r>
              <a:rPr lang="en-US" sz="2800" dirty="0" smtClean="0"/>
              <a:t>, </a:t>
            </a:r>
          </a:p>
          <a:p>
            <a:pPr marL="0" indent="0" algn="just">
              <a:buNone/>
            </a:pPr>
            <a:r>
              <a:rPr lang="en-US" sz="2800" dirty="0" smtClean="0"/>
              <a:t>PEAK  PLASMA CONC. IN ½ </a:t>
            </a:r>
            <a:r>
              <a:rPr lang="en-US" sz="2800" dirty="0" err="1" smtClean="0"/>
              <a:t>Hr</a:t>
            </a:r>
            <a:r>
              <a:rPr lang="en-US" sz="2800" dirty="0" smtClean="0"/>
              <a:t> </a:t>
            </a:r>
          </a:p>
          <a:p>
            <a:pPr marL="0" indent="0" algn="just">
              <a:buNone/>
            </a:pPr>
            <a:r>
              <a:rPr lang="en-US" sz="2800" dirty="0" smtClean="0"/>
              <a:t>DOSE - 5-10 mg/day INCREASED UPTO 40 mg/day P.O. AVAIL. AS TABLETS</a:t>
            </a: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SEVERE TO MALIGNANT HYPERTENSION </a:t>
            </a:r>
          </a:p>
          <a:p>
            <a:pPr marL="0" indent="0" algn="just">
              <a:buNone/>
            </a:pPr>
            <a:r>
              <a:rPr lang="en-US" sz="2800" dirty="0" smtClean="0"/>
              <a:t>REFRACTORY TO OTHR DRUGS</a:t>
            </a: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RELEX TACHYCARDIA, FLUID RETENTION</a:t>
            </a: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HYPERTRICHOSIS	   </a:t>
            </a:r>
            <a:r>
              <a:rPr lang="en-US" sz="2800" dirty="0" smtClean="0">
                <a:solidFill>
                  <a:srgbClr val="00B050"/>
                </a:solidFill>
              </a:rPr>
              <a:t>MALE PATTERN BALDNESS</a:t>
            </a: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D/I - WITH MAOIs </a:t>
            </a: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	(↓ANTIHYPRTENSIVE RESPONSE OF MINOXIDIL)</a:t>
            </a:r>
          </a:p>
          <a:p>
            <a:endParaRPr lang="en-US" sz="2800" dirty="0"/>
          </a:p>
        </p:txBody>
      </p:sp>
      <p:sp>
        <p:nvSpPr>
          <p:cNvPr id="4" name="Right Arrow 3"/>
          <p:cNvSpPr/>
          <p:nvPr/>
        </p:nvSpPr>
        <p:spPr>
          <a:xfrm>
            <a:off x="3124200" y="5029200"/>
            <a:ext cx="304800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657147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04800" y="381000"/>
            <a:ext cx="8458200" cy="6096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b="1" dirty="0" smtClean="0">
                <a:solidFill>
                  <a:srgbClr val="FF0000"/>
                </a:solidFill>
              </a:rPr>
              <a:t>DIAZOXIDE</a:t>
            </a:r>
          </a:p>
          <a:p>
            <a:pPr algn="ctr">
              <a:buNone/>
            </a:pPr>
            <a:r>
              <a:rPr lang="en-US" b="1" dirty="0" smtClean="0">
                <a:solidFill>
                  <a:srgbClr val="FF0000"/>
                </a:solidFill>
              </a:rPr>
              <a:t>(HYPERSTAT I.V.)</a:t>
            </a:r>
          </a:p>
          <a:p>
            <a:pPr marL="0" indent="0">
              <a:buNone/>
            </a:pPr>
            <a:r>
              <a:rPr lang="en-US" sz="2800" dirty="0" smtClean="0"/>
              <a:t>CHEMICALLY RELATED TO THIAZIDE DIURETICS</a:t>
            </a:r>
          </a:p>
          <a:p>
            <a:pPr marL="0" indent="0">
              <a:buNone/>
            </a:pPr>
            <a:r>
              <a:rPr lang="en-US" sz="2800" dirty="0" smtClean="0"/>
              <a:t>DIRECT ACTING ARTERIOLAR VASODILATOR</a:t>
            </a:r>
          </a:p>
          <a:p>
            <a:pPr marL="0" indent="0">
              <a:buNone/>
            </a:pPr>
            <a:r>
              <a:rPr lang="en-US" sz="2800" dirty="0" smtClean="0"/>
              <a:t>PHARM. ACTIONS - SIMILAR TO THOSE OF HYDRALAZINE</a:t>
            </a:r>
          </a:p>
          <a:p>
            <a:pPr marL="0" indent="0">
              <a:buNone/>
            </a:pPr>
            <a:r>
              <a:rPr lang="en-US" sz="2800" dirty="0" smtClean="0"/>
              <a:t>NOT USED FOR REGULAR TREATMENT OF HYPERTENSION</a:t>
            </a:r>
          </a:p>
          <a:p>
            <a:pPr marL="0" indent="0">
              <a:buNone/>
            </a:pPr>
            <a:endParaRPr lang="en-US" sz="1200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HYPERTENSIVE EMERGENCIES, HYPERTENSIVE ENCEPHALOPATHY, ECLAMPSIA</a:t>
            </a:r>
          </a:p>
          <a:p>
            <a:pPr marL="0" indent="0">
              <a:buNone/>
            </a:pPr>
            <a:endParaRPr lang="en-US" sz="12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REFLEX TACHYCARDIA, SODIUM AND WATER RETENTION</a:t>
            </a:r>
          </a:p>
          <a:p>
            <a:pPr marL="0" indent="0">
              <a:buNone/>
            </a:pPr>
            <a:r>
              <a:rPr lang="en-US" sz="2800" dirty="0">
                <a:solidFill>
                  <a:srgbClr val="FF0000"/>
                </a:solidFill>
              </a:rPr>
              <a:t>EXCESSIVE HYPOTENSION</a:t>
            </a:r>
            <a:r>
              <a:rPr lang="en-US" sz="2800" dirty="0" smtClean="0">
                <a:solidFill>
                  <a:srgbClr val="FF0000"/>
                </a:solidFill>
              </a:rPr>
              <a:t>, SEVERE HYPERGLYCEMIA (↓ INSULIN RELEASE), HYPERTRICHOSIS</a:t>
            </a:r>
            <a:endParaRPr lang="en-US" sz="28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8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304918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33400" y="762000"/>
            <a:ext cx="81534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n-US" sz="2800" dirty="0" smtClean="0"/>
              <a:t>K+ - CHANNEL OPENER</a:t>
            </a:r>
          </a:p>
          <a:p>
            <a:pPr marL="0" indent="0" algn="just">
              <a:buNone/>
            </a:pPr>
            <a:endParaRPr lang="en-US" sz="1200" dirty="0" smtClean="0"/>
          </a:p>
          <a:p>
            <a:pPr marL="0" indent="0" algn="just">
              <a:buNone/>
            </a:pPr>
            <a:r>
              <a:rPr lang="en-US" sz="2800" dirty="0" smtClean="0"/>
              <a:t>ONSET 3-5 MIN 		DURATION 8-12Hr </a:t>
            </a:r>
          </a:p>
          <a:p>
            <a:pPr marL="0" indent="0" algn="just">
              <a:buNone/>
            </a:pPr>
            <a:r>
              <a:rPr lang="en-US" sz="2800" dirty="0" smtClean="0"/>
              <a:t>90% BOUND TO PLASMA PROTEINS</a:t>
            </a:r>
          </a:p>
          <a:p>
            <a:pPr marL="0" indent="0" algn="just">
              <a:buNone/>
            </a:pPr>
            <a:r>
              <a:rPr lang="en-US" sz="2800" dirty="0" smtClean="0"/>
              <a:t>MET. TO 3-METHYL HYDROXY AND </a:t>
            </a:r>
          </a:p>
          <a:p>
            <a:pPr marL="0" indent="0" algn="just">
              <a:buNone/>
            </a:pPr>
            <a:r>
              <a:rPr lang="en-US" sz="2800" dirty="0"/>
              <a:t>	</a:t>
            </a:r>
            <a:r>
              <a:rPr lang="en-US" sz="2800" dirty="0" smtClean="0"/>
              <a:t>			</a:t>
            </a:r>
            <a:r>
              <a:rPr lang="el-GR" sz="2800" dirty="0" smtClean="0"/>
              <a:t>β</a:t>
            </a:r>
            <a:r>
              <a:rPr lang="en-US" sz="2800" dirty="0" smtClean="0"/>
              <a:t>- CARBOXY DERIVATIVES</a:t>
            </a:r>
          </a:p>
          <a:p>
            <a:pPr marL="0" indent="0" algn="just">
              <a:buNone/>
            </a:pPr>
            <a:r>
              <a:rPr lang="en-US" sz="2800" dirty="0" smtClean="0"/>
              <a:t>≈ 20-50% EXC. UNCHANGED IN URINE</a:t>
            </a:r>
          </a:p>
          <a:p>
            <a:pPr marL="0" indent="0" algn="just">
              <a:buNone/>
            </a:pPr>
            <a:endParaRPr lang="en-US" sz="2800" dirty="0" smtClean="0"/>
          </a:p>
          <a:p>
            <a:pPr marL="0" indent="0" algn="just">
              <a:buNone/>
            </a:pPr>
            <a:r>
              <a:rPr lang="en-US" sz="2800" dirty="0" smtClean="0"/>
              <a:t>DOSE: 75-100 mg I.V. REPEATED IF REQ.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442548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381000"/>
            <a:ext cx="8382000" cy="6096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b="1" dirty="0" smtClean="0"/>
              <a:t>BALANCED VASODILATORS</a:t>
            </a:r>
          </a:p>
          <a:p>
            <a:pPr marL="0" indent="0" algn="ctr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SODIUM NITROPRUSSIDE (NIPRIDE)</a:t>
            </a:r>
          </a:p>
          <a:p>
            <a:pPr marL="0" indent="0">
              <a:buNone/>
            </a:pPr>
            <a:r>
              <a:rPr lang="en-US" sz="2800" dirty="0" smtClean="0"/>
              <a:t>EMERGENCY ANTIHYPERTENSIVE </a:t>
            </a:r>
          </a:p>
          <a:p>
            <a:pPr marL="0" indent="0">
              <a:buNone/>
            </a:pPr>
            <a:r>
              <a:rPr lang="en-US" sz="2800" dirty="0" smtClean="0"/>
              <a:t>GIVEN I.V.</a:t>
            </a:r>
          </a:p>
          <a:p>
            <a:pPr marL="0" indent="0">
              <a:buNone/>
            </a:pPr>
            <a:r>
              <a:rPr lang="en-US" sz="2800" dirty="0" smtClean="0"/>
              <a:t>POTENT VASODILATOR </a:t>
            </a:r>
          </a:p>
          <a:p>
            <a:pPr marL="0" indent="0">
              <a:buNone/>
            </a:pPr>
            <a:r>
              <a:rPr lang="en-US" sz="2800" dirty="0" smtClean="0"/>
              <a:t>ACTING DIRECTLY ON BOTH ARTERIAL AND VENOUS 					 SMOOTH MUSCLES</a:t>
            </a:r>
          </a:p>
          <a:p>
            <a:pPr marL="0" indent="0">
              <a:buNone/>
            </a:pPr>
            <a:r>
              <a:rPr lang="en-US" sz="2800" dirty="0" smtClean="0"/>
              <a:t>ONSET RAPID ≈ 30 SEC. 		MAX. EFFECT - 2 MIN.</a:t>
            </a:r>
          </a:p>
          <a:p>
            <a:pPr marL="0" indent="0">
              <a:buNone/>
            </a:pPr>
            <a:r>
              <a:rPr lang="en-US" sz="2800" dirty="0" smtClean="0"/>
              <a:t>DURATION - 5-10 MIN </a:t>
            </a:r>
          </a:p>
          <a:p>
            <a:pPr marL="0" indent="0">
              <a:buNone/>
            </a:pPr>
            <a:r>
              <a:rPr lang="en-US" sz="2800" dirty="0" smtClean="0"/>
              <a:t>GIVEN AS I.V. INFUSION</a:t>
            </a:r>
          </a:p>
          <a:p>
            <a:pPr marL="0" indent="0">
              <a:buNone/>
            </a:pPr>
            <a:r>
              <a:rPr lang="en-US" sz="2800" dirty="0" smtClean="0"/>
              <a:t>DOSE: 0.5 </a:t>
            </a:r>
            <a:r>
              <a:rPr lang="el-GR" sz="2800" dirty="0" smtClean="0"/>
              <a:t>μ</a:t>
            </a:r>
            <a:r>
              <a:rPr lang="en-US" sz="2800" dirty="0" smtClean="0"/>
              <a:t>g/Kg/min </a:t>
            </a:r>
          </a:p>
          <a:p>
            <a:pPr marL="0" indent="0">
              <a:buNone/>
            </a:pPr>
            <a:r>
              <a:rPr lang="en-US" sz="2800" dirty="0" smtClean="0"/>
              <a:t>GRADUALLY INCREASED UPTO 10</a:t>
            </a:r>
            <a:r>
              <a:rPr lang="el-GR" sz="2800" dirty="0"/>
              <a:t> </a:t>
            </a:r>
            <a:r>
              <a:rPr lang="el-GR" sz="2800" dirty="0" smtClean="0"/>
              <a:t>μ</a:t>
            </a:r>
            <a:r>
              <a:rPr lang="en-US" sz="2800" dirty="0" smtClean="0"/>
              <a:t>g/Kg/min</a:t>
            </a:r>
          </a:p>
          <a:p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311482881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81000"/>
            <a:ext cx="8534400" cy="6324600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en-US" sz="3600" dirty="0" smtClean="0"/>
              <a:t>A COMPLEX OF IRON, CYANIDE AND NITROSO MOIETY</a:t>
            </a:r>
          </a:p>
          <a:p>
            <a:pPr marL="0" indent="0" algn="just">
              <a:buNone/>
            </a:pPr>
            <a:r>
              <a:rPr lang="en-US" sz="3600" dirty="0"/>
              <a:t>U</a:t>
            </a:r>
            <a:r>
              <a:rPr lang="en-US" sz="3600" dirty="0" smtClean="0"/>
              <a:t>NSTABLE </a:t>
            </a:r>
          </a:p>
          <a:p>
            <a:pPr marL="0" indent="0" algn="just">
              <a:buNone/>
            </a:pPr>
            <a:r>
              <a:rPr lang="en-US" sz="3600" dirty="0" smtClean="0"/>
              <a:t>CONTACT WITH RBCs OR WALLS OF B.Vs.</a:t>
            </a:r>
          </a:p>
          <a:p>
            <a:pPr marL="0" indent="0" algn="just">
              <a:buNone/>
            </a:pPr>
            <a:r>
              <a:rPr lang="en-US" sz="3600" dirty="0" smtClean="0"/>
              <a:t>             DECOMPOSED INTO CYANIDE AND NITRIC OXIDE</a:t>
            </a:r>
          </a:p>
          <a:p>
            <a:pPr marL="0" indent="0" algn="just">
              <a:buNone/>
            </a:pPr>
            <a:endParaRPr lang="en-US" sz="3600" dirty="0" smtClean="0"/>
          </a:p>
          <a:p>
            <a:pPr marL="0" indent="0" algn="just">
              <a:buNone/>
            </a:pPr>
            <a:r>
              <a:rPr lang="en-US" sz="3600" dirty="0" smtClean="0"/>
              <a:t>NO  	   ACT. OF GC         ↑cGMP</a:t>
            </a:r>
          </a:p>
          <a:p>
            <a:pPr marL="0" indent="0" algn="just">
              <a:buNone/>
            </a:pPr>
            <a:r>
              <a:rPr lang="en-US" sz="3600" dirty="0" smtClean="0"/>
              <a:t> DEPHOSPHORYLATION (INACT.) OF MLC-KINASE       </a:t>
            </a:r>
          </a:p>
          <a:p>
            <a:pPr marL="0" indent="0" algn="just">
              <a:buNone/>
            </a:pPr>
            <a:r>
              <a:rPr lang="en-US" sz="3600" dirty="0" smtClean="0"/>
              <a:t>NO CONVERSION OF MLC TO MLC-PO4      	BVs. RELAX </a:t>
            </a:r>
          </a:p>
          <a:p>
            <a:pPr marL="0" indent="0" algn="just">
              <a:buNone/>
            </a:pPr>
            <a:endParaRPr lang="en-US" sz="3600" dirty="0" smtClean="0"/>
          </a:p>
          <a:p>
            <a:pPr marL="0" indent="0" algn="just">
              <a:buNone/>
            </a:pPr>
            <a:r>
              <a:rPr lang="en-US" sz="3600" dirty="0" smtClean="0"/>
              <a:t>POISONOUS ORALLY AS HYD. TO CYANIDE</a:t>
            </a:r>
          </a:p>
          <a:p>
            <a:pPr marL="0" indent="0" algn="just">
              <a:buNone/>
            </a:pPr>
            <a:r>
              <a:rPr lang="en-US" sz="3600" dirty="0" smtClean="0"/>
              <a:t>NITROPRUSSIDE        			 CYANIDE (TOXIC)</a:t>
            </a:r>
          </a:p>
          <a:p>
            <a:pPr marL="0" indent="0" algn="just">
              <a:buNone/>
            </a:pPr>
            <a:endParaRPr lang="en-US" sz="3600" b="1" dirty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↓ O2 CAPACITY OF </a:t>
            </a:r>
            <a:r>
              <a:rPr lang="en-US" sz="3600" b="1" dirty="0" err="1" smtClean="0">
                <a:solidFill>
                  <a:srgbClr val="FF0000"/>
                </a:solidFill>
              </a:rPr>
              <a:t>Hb</a:t>
            </a:r>
            <a:r>
              <a:rPr lang="en-US" sz="3600" b="1" dirty="0" smtClean="0">
                <a:solidFill>
                  <a:srgbClr val="FF0000"/>
                </a:solidFill>
              </a:rPr>
              <a:t>, RESP. ARREST, MET. ACIDOSIS, EXCESSIVE HYPOTENSION, ARRHYTHMIAS &amp; DEATH</a:t>
            </a:r>
          </a:p>
          <a:p>
            <a:pPr marL="0" indent="0">
              <a:buNone/>
            </a:pP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066800" y="1828800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1066800" y="2743200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3276600" y="2666206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5181600" y="2741612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7543800" y="3124200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6248400" y="3581400"/>
            <a:ext cx="457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ight Arrow 11"/>
          <p:cNvSpPr/>
          <p:nvPr/>
        </p:nvSpPr>
        <p:spPr>
          <a:xfrm>
            <a:off x="2971800" y="4800600"/>
            <a:ext cx="29718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wn Arrow 13"/>
          <p:cNvSpPr/>
          <p:nvPr/>
        </p:nvSpPr>
        <p:spPr>
          <a:xfrm>
            <a:off x="6705600" y="5029200"/>
            <a:ext cx="45719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893045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81000"/>
            <a:ext cx="8686800" cy="61722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800" dirty="0" smtClean="0"/>
              <a:t>		       </a:t>
            </a:r>
            <a:r>
              <a:rPr lang="en-US" sz="2400" i="1" dirty="0" smtClean="0"/>
              <a:t>RHODENASE</a:t>
            </a:r>
          </a:p>
          <a:p>
            <a:pPr marL="0" indent="0" algn="just">
              <a:buNone/>
            </a:pPr>
            <a:r>
              <a:rPr lang="en-US" sz="2800" dirty="0" smtClean="0"/>
              <a:t>CYNANIDE (TOXIC)		     THIOCYANATE (NON-TOXIC)</a:t>
            </a:r>
          </a:p>
          <a:p>
            <a:pPr marL="0" indent="0" algn="just">
              <a:buNone/>
            </a:pPr>
            <a:r>
              <a:rPr lang="en-US" sz="2800" dirty="0" smtClean="0"/>
              <a:t>     EXCRETED </a:t>
            </a:r>
            <a:r>
              <a:rPr lang="en-US" sz="2800" dirty="0"/>
              <a:t>IN URINE</a:t>
            </a:r>
            <a:endParaRPr lang="en-US" sz="2800" b="1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endParaRPr lang="en-US" sz="2800" b="1" dirty="0" smtClean="0"/>
          </a:p>
          <a:p>
            <a:pPr marL="0" indent="0" algn="just">
              <a:buNone/>
            </a:pPr>
            <a:r>
              <a:rPr lang="en-US" sz="2800" b="1" dirty="0" smtClean="0"/>
              <a:t>RHODENASE DEFICIENCY </a:t>
            </a:r>
            <a:r>
              <a:rPr lang="en-US" sz="2800" b="1" dirty="0" smtClean="0">
                <a:solidFill>
                  <a:srgbClr val="FF0000"/>
                </a:solidFill>
              </a:rPr>
              <a:t>	    CYANIDE POISINING </a:t>
            </a:r>
            <a:endParaRPr lang="en-US" sz="2800" b="1" dirty="0" smtClean="0"/>
          </a:p>
          <a:p>
            <a:pPr marL="0" indent="0" algn="just">
              <a:buNone/>
            </a:pPr>
            <a:endParaRPr lang="en-US" sz="2800" dirty="0" smtClean="0"/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     HYDROXYCOBALAMINE</a:t>
            </a:r>
          </a:p>
          <a:p>
            <a:pPr marL="0" indent="0" algn="just">
              <a:buNone/>
            </a:pPr>
            <a:r>
              <a:rPr lang="en-US" sz="2800" dirty="0" smtClean="0"/>
              <a:t>	NON-TOXIC CYANOCOBALAMINE (VITAMIN B12)</a:t>
            </a:r>
          </a:p>
          <a:p>
            <a:pPr marL="0" indent="0" algn="just">
              <a:buNone/>
            </a:pPr>
            <a:r>
              <a:rPr lang="en-US" sz="2800" dirty="0">
                <a:solidFill>
                  <a:srgbClr val="00B050"/>
                </a:solidFill>
              </a:rPr>
              <a:t>SODIUM THIOSULPHATE</a:t>
            </a:r>
            <a:r>
              <a:rPr lang="en-US" sz="2800" dirty="0"/>
              <a:t>		 NON-TOXIC </a:t>
            </a:r>
            <a:r>
              <a:rPr lang="en-US" sz="2800" dirty="0" smtClean="0"/>
              <a:t>THIOCYANATE</a:t>
            </a:r>
          </a:p>
          <a:p>
            <a:pPr marL="0" indent="0" algn="just">
              <a:buNone/>
            </a:pPr>
            <a:r>
              <a:rPr lang="en-US" sz="2800" dirty="0" smtClean="0"/>
              <a:t>RENAL INSUFFICENCY </a:t>
            </a:r>
            <a:r>
              <a:rPr lang="en-US" sz="2800" dirty="0" smtClean="0">
                <a:sym typeface="Wingdings"/>
              </a:rPr>
              <a:t></a:t>
            </a:r>
            <a:r>
              <a:rPr lang="en-US" sz="2800" b="1" dirty="0" smtClean="0">
                <a:solidFill>
                  <a:srgbClr val="FF0000"/>
                </a:solidFill>
              </a:rPr>
              <a:t>THIOCYANATE POISONING</a:t>
            </a:r>
          </a:p>
          <a:p>
            <a:pPr marL="0" indent="0" algn="just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              WEAKNESS, FATIGUE, PSYCHOSIS, </a:t>
            </a:r>
          </a:p>
          <a:p>
            <a:pPr marL="0" indent="0" algn="just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	    MUSCLE SPASM, CONVULSION</a:t>
            </a:r>
            <a:r>
              <a:rPr lang="en-US" sz="2800" b="1" dirty="0">
                <a:solidFill>
                  <a:srgbClr val="FF0000"/>
                </a:solidFill>
              </a:rPr>
              <a:t>S</a:t>
            </a:r>
            <a:endParaRPr lang="en-US" sz="2800" b="1" dirty="0" smtClean="0">
              <a:solidFill>
                <a:srgbClr val="FF0000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048000" y="1143000"/>
            <a:ext cx="1295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3581400" y="1676400"/>
            <a:ext cx="19812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562600" y="1295400"/>
            <a:ext cx="0" cy="381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ight Arrow 12"/>
          <p:cNvSpPr/>
          <p:nvPr/>
        </p:nvSpPr>
        <p:spPr>
          <a:xfrm>
            <a:off x="4107873" y="2667000"/>
            <a:ext cx="1066800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Elbow Connector 14"/>
          <p:cNvCxnSpPr/>
          <p:nvPr/>
        </p:nvCxnSpPr>
        <p:spPr>
          <a:xfrm flipV="1">
            <a:off x="4114800" y="2895600"/>
            <a:ext cx="1981200" cy="83820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838200" y="4191000"/>
            <a:ext cx="381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838200" y="3886200"/>
            <a:ext cx="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3886200" y="4800600"/>
            <a:ext cx="9906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6477000" y="5791200"/>
            <a:ext cx="9906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7467600" y="5486400"/>
            <a:ext cx="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7695926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8956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800" dirty="0" smtClean="0">
                <a:solidFill>
                  <a:srgbClr val="00B050"/>
                </a:solidFill>
                <a:sym typeface="Wingdings"/>
              </a:rPr>
              <a:t></a:t>
            </a:r>
            <a:r>
              <a:rPr lang="en-US" sz="2800" dirty="0" smtClean="0">
                <a:solidFill>
                  <a:srgbClr val="00B050"/>
                </a:solidFill>
              </a:rPr>
              <a:t>HYPERTENSIVE EMERGENCIES, SEVERE CARDIAC FAILURE, REFRACTORY HYPERTENSION OF PREGNANCY, SURGERY &amp; INTRACRANIAL HEMORRHAGES</a:t>
            </a:r>
          </a:p>
          <a:p>
            <a:pPr marL="0" indent="0" algn="just">
              <a:buNone/>
            </a:pPr>
            <a:endParaRPr lang="en-US" sz="2800" dirty="0" smtClean="0">
              <a:sym typeface="Wingdings"/>
            </a:endParaRP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FF0000"/>
                </a:solidFill>
                <a:sym typeface="Wingdings"/>
              </a:rPr>
              <a:t></a:t>
            </a:r>
            <a:r>
              <a:rPr lang="en-US" sz="2800" dirty="0" smtClean="0">
                <a:solidFill>
                  <a:srgbClr val="FF0000"/>
                </a:solidFill>
              </a:rPr>
              <a:t>HYPOTENSION, NAUSEA, VOMITING, HEADACHE</a:t>
            </a:r>
          </a:p>
        </p:txBody>
      </p:sp>
    </p:spTree>
    <p:extLst>
      <p:ext uri="{BB962C8B-B14F-4D97-AF65-F5344CB8AC3E}">
        <p14:creationId xmlns:p14="http://schemas.microsoft.com/office/powerpoint/2010/main" val="971891316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04800"/>
            <a:ext cx="8686800" cy="63246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/>
              <a:t>ANGIOTENSIN CONVERTING </a:t>
            </a:r>
            <a:r>
              <a:rPr lang="en-US" b="1" dirty="0"/>
              <a:t>ENZYME </a:t>
            </a:r>
            <a:r>
              <a:rPr lang="en-US" b="1" dirty="0" smtClean="0"/>
              <a:t>INHIBITORS</a:t>
            </a:r>
          </a:p>
          <a:p>
            <a:pPr marL="0" indent="0" algn="ctr">
              <a:buNone/>
            </a:pPr>
            <a:r>
              <a:rPr lang="en-US" b="1" dirty="0" smtClean="0"/>
              <a:t>(ACEIs)</a:t>
            </a:r>
          </a:p>
          <a:p>
            <a:pPr marL="0" indent="0" algn="just">
              <a:buNone/>
            </a:pPr>
            <a:r>
              <a:rPr lang="en-US" sz="2800" dirty="0" smtClean="0"/>
              <a:t>DIRECTLY OR INDIRECTLY AFFECT RAS </a:t>
            </a:r>
            <a:r>
              <a:rPr lang="en-US" sz="2800" dirty="0" smtClean="0">
                <a:sym typeface="Wingdings"/>
              </a:rPr>
              <a:t> </a:t>
            </a:r>
            <a:r>
              <a:rPr lang="en-US" sz="2800" dirty="0" smtClean="0"/>
              <a:t>DEC. BP  </a:t>
            </a:r>
          </a:p>
          <a:p>
            <a:pPr marL="0" indent="0" algn="just">
              <a:buNone/>
            </a:pPr>
            <a:endParaRPr lang="en-US" sz="2800" dirty="0" smtClean="0"/>
          </a:p>
          <a:p>
            <a:pPr marL="0" indent="0" algn="just">
              <a:buNone/>
            </a:pPr>
            <a:r>
              <a:rPr lang="en-US" sz="2800" dirty="0" smtClean="0"/>
              <a:t>ANGIOTENSINOGEN</a:t>
            </a:r>
            <a:r>
              <a:rPr lang="en-US" sz="2800" dirty="0" smtClean="0">
                <a:sym typeface="Wingdings"/>
              </a:rPr>
              <a:t></a:t>
            </a:r>
            <a:r>
              <a:rPr lang="en-US" sz="2800" dirty="0" smtClean="0"/>
              <a:t>ANGIOTENSIN-I</a:t>
            </a:r>
            <a:r>
              <a:rPr lang="en-US" sz="2800" dirty="0" smtClean="0">
                <a:sym typeface="Wingdings"/>
              </a:rPr>
              <a:t></a:t>
            </a:r>
            <a:r>
              <a:rPr lang="en-US" sz="2800" dirty="0" smtClean="0"/>
              <a:t>ANGIOTENSIN-II                                     				    </a:t>
            </a:r>
            <a:r>
              <a:rPr lang="en-US" sz="2800" dirty="0" smtClean="0">
                <a:solidFill>
                  <a:srgbClr val="00B050"/>
                </a:solidFill>
              </a:rPr>
              <a:t>AMINOPEPTIDASES</a:t>
            </a:r>
            <a:r>
              <a:rPr lang="en-US" sz="2800" dirty="0" smtClean="0"/>
              <a:t>                       </a:t>
            </a: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						</a:t>
            </a:r>
            <a:r>
              <a:rPr lang="en-US" sz="2800" dirty="0"/>
              <a:t> </a:t>
            </a:r>
            <a:r>
              <a:rPr lang="en-US" sz="2800" dirty="0" smtClean="0"/>
              <a:t>  ANGIOTENSIN-III</a:t>
            </a:r>
            <a:endParaRPr lang="en-US" sz="2800" dirty="0">
              <a:solidFill>
                <a:srgbClr val="00B050"/>
              </a:solidFill>
            </a:endParaRP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00B050"/>
                </a:solidFill>
              </a:rPr>
              <a:t>				</a:t>
            </a:r>
          </a:p>
          <a:p>
            <a:pPr marL="0" indent="0" algn="just">
              <a:buNone/>
            </a:pPr>
            <a:r>
              <a:rPr lang="en-US" sz="2800" dirty="0">
                <a:solidFill>
                  <a:srgbClr val="00B050"/>
                </a:solidFill>
              </a:rPr>
              <a:t>	</a:t>
            </a:r>
            <a:r>
              <a:rPr lang="en-US" sz="2800" dirty="0" smtClean="0">
                <a:solidFill>
                  <a:srgbClr val="00B050"/>
                </a:solidFill>
              </a:rPr>
              <a:t>			     ANGIOTENSINASES      </a:t>
            </a:r>
          </a:p>
          <a:p>
            <a:pPr marL="0" indent="0" algn="just">
              <a:buNone/>
            </a:pPr>
            <a:r>
              <a:rPr lang="en-US" sz="2800" dirty="0" smtClean="0">
                <a:sym typeface="Wingdings" pitchFamily="2" charset="2"/>
              </a:rPr>
              <a:t>					          PEPTIDE FRAGMENTS</a:t>
            </a:r>
            <a:endParaRPr lang="en-US" sz="2800" dirty="0" smtClean="0"/>
          </a:p>
        </p:txBody>
      </p:sp>
      <p:sp>
        <p:nvSpPr>
          <p:cNvPr id="4" name="Down Arrow 3"/>
          <p:cNvSpPr/>
          <p:nvPr/>
        </p:nvSpPr>
        <p:spPr>
          <a:xfrm>
            <a:off x="7162800" y="2971800"/>
            <a:ext cx="45719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/>
          <p:cNvSpPr/>
          <p:nvPr/>
        </p:nvSpPr>
        <p:spPr>
          <a:xfrm>
            <a:off x="7162800" y="3886200"/>
            <a:ext cx="45719" cy="1143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5874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14500" y="381000"/>
            <a:ext cx="5224996" cy="458262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81200" y="5105400"/>
            <a:ext cx="4691596" cy="144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254007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4663" y="1066800"/>
            <a:ext cx="8347166" cy="371399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6800" y="5410200"/>
            <a:ext cx="7539789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848379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3246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800" dirty="0" smtClean="0"/>
              <a:t>ACE OR KININASE-II 		BRADYKININ INACT.</a:t>
            </a:r>
          </a:p>
          <a:p>
            <a:pPr marL="0" indent="0" algn="just">
              <a:buNone/>
            </a:pPr>
            <a:endParaRPr lang="en-US" sz="2800" dirty="0" smtClean="0"/>
          </a:p>
          <a:p>
            <a:pPr marL="0" indent="0" algn="just">
              <a:buNone/>
            </a:pPr>
            <a:r>
              <a:rPr lang="en-US" sz="2800" dirty="0" smtClean="0"/>
              <a:t>ANGIOTENSIN Rs. – AT1 &amp; AT2</a:t>
            </a:r>
          </a:p>
          <a:p>
            <a:pPr marL="0" indent="0" algn="just">
              <a:buNone/>
            </a:pPr>
            <a:r>
              <a:rPr lang="en-US" sz="2800" dirty="0" smtClean="0"/>
              <a:t>MOST EFFECTS MED. BY AT1 </a:t>
            </a:r>
            <a:r>
              <a:rPr lang="en-US" sz="2800" dirty="0" err="1" smtClean="0"/>
              <a:t>Rs</a:t>
            </a:r>
            <a:r>
              <a:rPr lang="en-US" sz="2800" dirty="0" smtClean="0"/>
              <a:t>.</a:t>
            </a:r>
          </a:p>
          <a:p>
            <a:pPr marL="0" indent="0" algn="just">
              <a:buNone/>
            </a:pPr>
            <a:r>
              <a:rPr lang="en-US" sz="2800" dirty="0" smtClean="0"/>
              <a:t>G-PROTEIN COUPLED</a:t>
            </a:r>
            <a:r>
              <a:rPr lang="en-US" sz="2800" dirty="0"/>
              <a:t>, </a:t>
            </a:r>
            <a:endParaRPr lang="en-US" sz="2800" dirty="0" smtClean="0"/>
          </a:p>
          <a:p>
            <a:pPr marL="0" indent="0" algn="just">
              <a:buNone/>
            </a:pPr>
            <a:r>
              <a:rPr lang="en-US" sz="2800" dirty="0" smtClean="0"/>
              <a:t>BLOCKED </a:t>
            </a:r>
            <a:r>
              <a:rPr lang="en-US" sz="2800" dirty="0"/>
              <a:t>BY LOSARTAN</a:t>
            </a:r>
          </a:p>
          <a:p>
            <a:pPr marL="0" indent="0" algn="just">
              <a:buNone/>
            </a:pPr>
            <a:endParaRPr lang="en-US" sz="2800" dirty="0" smtClean="0"/>
          </a:p>
          <a:p>
            <a:pPr marL="0" indent="0" algn="just">
              <a:buNone/>
            </a:pPr>
            <a:r>
              <a:rPr lang="en-US" sz="2800" dirty="0" smtClean="0"/>
              <a:t>ROLE OF AT2 </a:t>
            </a:r>
            <a:r>
              <a:rPr lang="en-US" sz="2800" dirty="0" err="1" smtClean="0"/>
              <a:t>Rs</a:t>
            </a:r>
            <a:r>
              <a:rPr lang="en-US" sz="2800" dirty="0" smtClean="0"/>
              <a:t>. - NOT EXACTLY KNOWN      </a:t>
            </a:r>
          </a:p>
          <a:p>
            <a:pPr marL="0" indent="0" algn="just">
              <a:buNone/>
            </a:pPr>
            <a:r>
              <a:rPr lang="en-US" sz="2800" dirty="0" smtClean="0"/>
              <a:t>NOT TIGHTLY COUPLED TO G-PROTEINS,</a:t>
            </a:r>
          </a:p>
          <a:p>
            <a:pPr marL="0" indent="0" algn="just">
              <a:buNone/>
            </a:pPr>
            <a:r>
              <a:rPr lang="en-US" sz="2800" dirty="0" smtClean="0"/>
              <a:t>NOT BLOCKED BY LOSARTAN</a:t>
            </a:r>
          </a:p>
          <a:p>
            <a:pPr marL="0" indent="0" algn="just">
              <a:buNone/>
            </a:pPr>
            <a:endParaRPr lang="en-US" sz="2800" dirty="0" smtClean="0"/>
          </a:p>
          <a:p>
            <a:pPr marL="0" indent="0" algn="just">
              <a:buNone/>
            </a:pPr>
            <a:r>
              <a:rPr lang="en-US" sz="2800" dirty="0" smtClean="0"/>
              <a:t>AT1 </a:t>
            </a:r>
            <a:r>
              <a:rPr lang="en-US" sz="2800" dirty="0" err="1" smtClean="0"/>
              <a:t>Rs</a:t>
            </a:r>
            <a:r>
              <a:rPr lang="en-US" sz="2800" dirty="0" smtClean="0"/>
              <a:t>. STIM. </a:t>
            </a:r>
            <a:r>
              <a:rPr lang="en-US" sz="2800" dirty="0" smtClean="0">
                <a:sym typeface="Wingdings"/>
              </a:rPr>
              <a:t></a:t>
            </a:r>
            <a:r>
              <a:rPr lang="en-US" sz="2800" dirty="0" smtClean="0"/>
              <a:t>ACT. OF PLC </a:t>
            </a:r>
            <a:r>
              <a:rPr lang="en-US" sz="2800" dirty="0" smtClean="0">
                <a:sym typeface="Wingdings"/>
              </a:rPr>
              <a:t></a:t>
            </a:r>
            <a:r>
              <a:rPr lang="en-US" sz="2800" dirty="0" smtClean="0"/>
              <a:t>VASOCONSTRICTION</a:t>
            </a:r>
          </a:p>
        </p:txBody>
      </p:sp>
      <p:sp>
        <p:nvSpPr>
          <p:cNvPr id="2" name="Right Arrow 1"/>
          <p:cNvSpPr/>
          <p:nvPr/>
        </p:nvSpPr>
        <p:spPr>
          <a:xfrm>
            <a:off x="3505200" y="533400"/>
            <a:ext cx="1524000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635275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04800" y="685800"/>
            <a:ext cx="8229600" cy="5638800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n-US" sz="2800" dirty="0" smtClean="0"/>
              <a:t>~ 16 DRUGS; i.e. ACEIs</a:t>
            </a:r>
          </a:p>
          <a:p>
            <a:pPr marL="0" indent="0" algn="just">
              <a:buNone/>
            </a:pPr>
            <a:endParaRPr lang="en-US" sz="2800" dirty="0" smtClean="0"/>
          </a:p>
          <a:p>
            <a:pPr marL="0" indent="0" algn="just">
              <a:buNone/>
            </a:pPr>
            <a:r>
              <a:rPr lang="en-US" sz="2800" dirty="0" smtClean="0"/>
              <a:t>CLASS. IN 1988 INTO 3 GROUPS ON THE BASIS OF CHEMICAL NATURE</a:t>
            </a:r>
          </a:p>
          <a:p>
            <a:pPr marL="0" indent="0" algn="just">
              <a:buNone/>
            </a:pPr>
            <a:r>
              <a:rPr lang="en-US" sz="2800" dirty="0" smtClean="0"/>
              <a:t>- SULFHYDRYL CONTAINING DRUGS</a:t>
            </a:r>
          </a:p>
          <a:p>
            <a:pPr algn="just">
              <a:buFontTx/>
              <a:buChar char="-"/>
            </a:pPr>
            <a:r>
              <a:rPr lang="en-US" sz="2800" dirty="0" smtClean="0"/>
              <a:t>CARBOXY ALKYL DIPEPTIDE CONTAINING DRUGS</a:t>
            </a:r>
          </a:p>
          <a:p>
            <a:pPr algn="just">
              <a:buFontTx/>
              <a:buChar char="-"/>
            </a:pPr>
            <a:r>
              <a:rPr lang="en-US" sz="2800" dirty="0" smtClean="0"/>
              <a:t>PHOSPHOROUS CONTAINING DRUGS</a:t>
            </a:r>
          </a:p>
          <a:p>
            <a:pPr marL="0" indent="0" algn="just">
              <a:buNone/>
            </a:pPr>
            <a:endParaRPr lang="en-US" sz="2800" dirty="0" smtClean="0"/>
          </a:p>
          <a:p>
            <a:pPr marL="0" indent="0" algn="just">
              <a:buNone/>
            </a:pPr>
            <a:r>
              <a:rPr lang="en-US" sz="2800" dirty="0" smtClean="0"/>
              <a:t>ACEIs – ONLY DIFF. IN THEIR POTENCY, FORM (ACTIVE OR PRODRUG) OR PHARMACOKINETIC PATTERN</a:t>
            </a:r>
          </a:p>
          <a:p>
            <a:pPr marL="0" indent="0" algn="just">
              <a:buNone/>
            </a:pPr>
            <a:endParaRPr lang="en-US" sz="2800" dirty="0" smtClean="0"/>
          </a:p>
          <a:p>
            <a:pPr marL="0" indent="0" algn="just">
              <a:buNone/>
            </a:pPr>
            <a:r>
              <a:rPr lang="en-US" sz="2800" dirty="0" smtClean="0"/>
              <a:t>POWERFUL HYPOTENSIVE AGENTS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61338788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609600"/>
            <a:ext cx="8229600" cy="57912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800" dirty="0" smtClean="0">
                <a:solidFill>
                  <a:srgbClr val="00B050"/>
                </a:solidFill>
                <a:sym typeface="Wingdings"/>
              </a:rPr>
              <a:t> </a:t>
            </a:r>
            <a:r>
              <a:rPr lang="en-US" sz="2800" dirty="0" smtClean="0">
                <a:solidFill>
                  <a:srgbClr val="00B050"/>
                </a:solidFill>
              </a:rPr>
              <a:t>HYPERTENSION</a:t>
            </a: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00B050"/>
                </a:solidFill>
                <a:sym typeface="Wingdings"/>
              </a:rPr>
              <a:t> </a:t>
            </a:r>
            <a:r>
              <a:rPr lang="en-US" sz="2800" dirty="0" smtClean="0">
                <a:solidFill>
                  <a:srgbClr val="00B050"/>
                </a:solidFill>
              </a:rPr>
              <a:t>CHF</a:t>
            </a:r>
          </a:p>
          <a:p>
            <a:pPr marL="0" indent="0" algn="just">
              <a:buNone/>
            </a:pPr>
            <a:endParaRPr lang="en-US" sz="2800" dirty="0" smtClean="0">
              <a:solidFill>
                <a:srgbClr val="FF0000"/>
              </a:solidFill>
              <a:sym typeface="Wingdings"/>
            </a:endParaRP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FF0000"/>
                </a:solidFill>
                <a:sym typeface="Wingdings"/>
              </a:rPr>
              <a:t> </a:t>
            </a:r>
            <a:r>
              <a:rPr lang="en-US" sz="2800" dirty="0" smtClean="0">
                <a:solidFill>
                  <a:srgbClr val="FF0000"/>
                </a:solidFill>
              </a:rPr>
              <a:t>DRY COUGH, RASHES, FEVER, ALTERED TASTE, HYPOTENSION, HYPERKALEMIA, ANGIOEDEMA, FIRST DOSE SYNCOPE, REVERSIBLE RENAL FAILURE IN Pts. WITH RENAL ARTERY STENOSIS</a:t>
            </a:r>
          </a:p>
          <a:p>
            <a:pPr marL="0" indent="0" algn="just">
              <a:buNone/>
            </a:pPr>
            <a:endParaRPr lang="en-US" sz="2800" dirty="0" smtClean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C/I - PREGNANCY (FETOTOXIC)             </a:t>
            </a: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D/I - NSAIDS</a:t>
            </a:r>
          </a:p>
          <a:p>
            <a:pPr marL="0" indent="0" algn="just">
              <a:buNone/>
            </a:pPr>
            <a:endParaRPr lang="en-US" sz="28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695101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"/>
            <a:ext cx="8229600" cy="62484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b="1" dirty="0" smtClean="0">
                <a:solidFill>
                  <a:srgbClr val="FF0000"/>
                </a:solidFill>
              </a:rPr>
              <a:t>CAPTOPRIL (CAPOTEN)</a:t>
            </a:r>
          </a:p>
          <a:p>
            <a:pPr marL="0" indent="0" algn="just">
              <a:buNone/>
            </a:pPr>
            <a:r>
              <a:rPr lang="en-US" sz="2800" dirty="0" smtClean="0"/>
              <a:t> READILY ABS. AFTER ORAL ADMINISTRATION, BIOAVAIL. ~ 75%</a:t>
            </a:r>
          </a:p>
          <a:p>
            <a:pPr marL="0" indent="0" algn="just">
              <a:buNone/>
            </a:pPr>
            <a:r>
              <a:rPr lang="en-US" sz="2800" dirty="0" smtClean="0"/>
              <a:t>ABS. DEPENDS ON FOOD, GIVEN 1-2 </a:t>
            </a:r>
            <a:r>
              <a:rPr lang="en-US" sz="2800" dirty="0" err="1"/>
              <a:t>H</a:t>
            </a:r>
            <a:r>
              <a:rPr lang="en-US" sz="2800" dirty="0" err="1" smtClean="0"/>
              <a:t>r</a:t>
            </a:r>
            <a:r>
              <a:rPr lang="en-US" sz="2800" dirty="0" smtClean="0"/>
              <a:t> BEFORE MEAL</a:t>
            </a:r>
          </a:p>
          <a:p>
            <a:pPr marL="0" indent="0" algn="just">
              <a:buNone/>
            </a:pPr>
            <a:r>
              <a:rPr lang="en-US" sz="2800" dirty="0" smtClean="0"/>
              <a:t>t1/2 – 2Hr </a:t>
            </a:r>
          </a:p>
          <a:p>
            <a:pPr marL="0" indent="0" algn="just">
              <a:buNone/>
            </a:pPr>
            <a:r>
              <a:rPr lang="en-US" sz="2800" dirty="0" smtClean="0"/>
              <a:t>PEAK PLASMA CONC. – 1Hr    	DURATION - 6-10 </a:t>
            </a:r>
            <a:r>
              <a:rPr lang="en-US" sz="2800" dirty="0" err="1" smtClean="0"/>
              <a:t>Hr</a:t>
            </a:r>
            <a:endParaRPr lang="en-US" sz="2800" dirty="0" smtClean="0"/>
          </a:p>
          <a:p>
            <a:pPr marL="0" indent="0" algn="just">
              <a:buNone/>
            </a:pPr>
            <a:r>
              <a:rPr lang="en-US" sz="2800" dirty="0" smtClean="0"/>
              <a:t>DOSE – 25 mg </a:t>
            </a:r>
            <a:r>
              <a:rPr lang="en-US" sz="2800" dirty="0" err="1" smtClean="0"/>
              <a:t>b.i.d</a:t>
            </a:r>
            <a:r>
              <a:rPr lang="en-US" sz="2800" dirty="0" smtClean="0"/>
              <a:t>. </a:t>
            </a:r>
          </a:p>
          <a:p>
            <a:pPr marL="0" indent="0" algn="just">
              <a:buNone/>
            </a:pPr>
            <a:r>
              <a:rPr lang="en-US" sz="2800" dirty="0" smtClean="0"/>
              <a:t>INCREASED UPTO MAX. OF 150mg/day P.O.</a:t>
            </a:r>
          </a:p>
          <a:p>
            <a:pPr marL="0" indent="0" algn="just">
              <a:buNone/>
            </a:pPr>
            <a:r>
              <a:rPr lang="en-US" sz="2800" dirty="0" smtClean="0"/>
              <a:t>EXC. IN URINE </a:t>
            </a:r>
          </a:p>
          <a:p>
            <a:pPr marL="0" indent="0" algn="just">
              <a:buNone/>
            </a:pPr>
            <a:r>
              <a:rPr lang="en-US" sz="2800" dirty="0" smtClean="0"/>
              <a:t>50% AS UNCHANGED &amp; 50% AS DISULPHIDE MET.</a:t>
            </a: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FF0000"/>
                </a:solidFill>
                <a:sym typeface="Wingdings"/>
              </a:rPr>
              <a:t></a:t>
            </a:r>
            <a:r>
              <a:rPr lang="en-US" sz="2800" dirty="0" smtClean="0">
                <a:solidFill>
                  <a:srgbClr val="FF0000"/>
                </a:solidFill>
              </a:rPr>
              <a:t>NEUTROPENIA &amp; AGRAULOCYTOPENIA</a:t>
            </a: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     ALTHOUGH RARELY</a:t>
            </a:r>
          </a:p>
        </p:txBody>
      </p:sp>
    </p:spTree>
    <p:extLst>
      <p:ext uri="{BB962C8B-B14F-4D97-AF65-F5344CB8AC3E}">
        <p14:creationId xmlns:p14="http://schemas.microsoft.com/office/powerpoint/2010/main" val="653553549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45259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b="1" dirty="0" smtClean="0">
                <a:solidFill>
                  <a:srgbClr val="FF0000"/>
                </a:solidFill>
              </a:rPr>
              <a:t>ENALAPRIL (RENITEC, VASOTEC)</a:t>
            </a:r>
          </a:p>
          <a:p>
            <a:pPr marL="0" indent="0" algn="just">
              <a:buNone/>
            </a:pPr>
            <a:r>
              <a:rPr lang="en-US" sz="2800" dirty="0" smtClean="0"/>
              <a:t>READILY ABSORBED AFTER ORAL ADM.</a:t>
            </a:r>
          </a:p>
          <a:p>
            <a:pPr marL="0" indent="0" algn="just">
              <a:buNone/>
            </a:pPr>
            <a:r>
              <a:rPr lang="en-US" sz="2800" dirty="0" smtClean="0"/>
              <a:t>BIOAVAILBILITY - 60-70%       </a:t>
            </a:r>
          </a:p>
          <a:p>
            <a:pPr marL="0" indent="0" algn="just">
              <a:buNone/>
            </a:pPr>
            <a:r>
              <a:rPr lang="en-US" sz="2800" dirty="0" smtClean="0"/>
              <a:t>ABS. DOES NOT DEPEND ON FOOD</a:t>
            </a:r>
          </a:p>
          <a:p>
            <a:pPr marL="0" indent="0" algn="just">
              <a:buNone/>
            </a:pPr>
            <a:r>
              <a:rPr lang="en-US" sz="2800" dirty="0" smtClean="0"/>
              <a:t>t1/2 - 11 </a:t>
            </a:r>
            <a:r>
              <a:rPr lang="en-US" sz="2800" dirty="0" err="1" smtClean="0"/>
              <a:t>hr</a:t>
            </a:r>
            <a:r>
              <a:rPr lang="en-US" sz="2800" dirty="0" smtClean="0"/>
              <a:t>  - LONGER THAN CAPTOPRIL</a:t>
            </a:r>
          </a:p>
          <a:p>
            <a:pPr marL="0" indent="0" algn="just">
              <a:buNone/>
            </a:pPr>
            <a:r>
              <a:rPr lang="en-US" sz="2800" dirty="0" smtClean="0"/>
              <a:t>PRODRUG - CONVERTED IN LIVER BY ESTERASE INTO 			ENALAPRILAT</a:t>
            </a:r>
          </a:p>
          <a:p>
            <a:pPr marL="0" indent="0" algn="just">
              <a:buNone/>
            </a:pPr>
            <a:r>
              <a:rPr lang="en-US" sz="2800" dirty="0" smtClean="0"/>
              <a:t>EXC. IN URINE</a:t>
            </a:r>
          </a:p>
          <a:p>
            <a:pPr marL="0" indent="0" algn="just">
              <a:buNone/>
            </a:pPr>
            <a:r>
              <a:rPr lang="en-US" sz="2800" dirty="0" smtClean="0"/>
              <a:t>DOSE: 10-20 mg ONCE DAILY</a:t>
            </a:r>
          </a:p>
        </p:txBody>
      </p:sp>
    </p:spTree>
    <p:extLst>
      <p:ext uri="{BB962C8B-B14F-4D97-AF65-F5344CB8AC3E}">
        <p14:creationId xmlns:p14="http://schemas.microsoft.com/office/powerpoint/2010/main" val="1414415117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533400" y="914400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 smtClean="0">
                <a:solidFill>
                  <a:srgbClr val="FF0000"/>
                </a:solidFill>
              </a:rPr>
              <a:t>LISINOPRIL (ZESTRIL)</a:t>
            </a:r>
          </a:p>
          <a:p>
            <a:pPr marL="0" indent="0" algn="just">
              <a:buNone/>
            </a:pPr>
            <a:r>
              <a:rPr lang="en-US" sz="2800" dirty="0" smtClean="0"/>
              <a:t> LYSINE DERIVATIVE OF ENALAPRILAT</a:t>
            </a:r>
          </a:p>
          <a:p>
            <a:pPr marL="0" indent="0" algn="just">
              <a:buNone/>
            </a:pPr>
            <a:r>
              <a:rPr lang="en-US" sz="2800" dirty="0" smtClean="0"/>
              <a:t>SLOWLY ABS., 	BIOAVAIL. ONLY 30%  </a:t>
            </a:r>
          </a:p>
          <a:p>
            <a:pPr marL="0" indent="0" algn="just">
              <a:buNone/>
            </a:pPr>
            <a:r>
              <a:rPr lang="en-US" sz="2800" dirty="0" smtClean="0"/>
              <a:t>EXC.IN URINE AS UNCHANGED</a:t>
            </a:r>
          </a:p>
          <a:p>
            <a:pPr marL="0" indent="0" algn="just">
              <a:buNone/>
            </a:pPr>
            <a:r>
              <a:rPr lang="en-US" sz="2800" dirty="0" smtClean="0"/>
              <a:t>t1/2 ~ 12 </a:t>
            </a:r>
            <a:r>
              <a:rPr lang="en-US" sz="2800" dirty="0" err="1" smtClean="0"/>
              <a:t>Hr</a:t>
            </a:r>
            <a:endParaRPr lang="en-US" sz="2800" dirty="0" smtClean="0"/>
          </a:p>
          <a:p>
            <a:pPr marL="0" indent="0" algn="just">
              <a:buNone/>
            </a:pPr>
            <a:r>
              <a:rPr lang="en-US" sz="2800" dirty="0" smtClean="0"/>
              <a:t>DOSE: 10-80 mg ONCE DAILY </a:t>
            </a:r>
          </a:p>
          <a:p>
            <a:pPr marL="0" indent="0" algn="just">
              <a:buNone/>
            </a:pPr>
            <a:r>
              <a:rPr lang="en-US" sz="2800" dirty="0" smtClean="0"/>
              <a:t>DOSE IS DECREASED IN Pts. OF SEVERE RENAL INSUFFICIENCY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7265346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67000" y="304800"/>
            <a:ext cx="2209800" cy="620380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76800" y="5181600"/>
            <a:ext cx="4202974" cy="94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552351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1000" y="381000"/>
            <a:ext cx="8534400" cy="58674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b="1" dirty="0" smtClean="0">
                <a:solidFill>
                  <a:srgbClr val="FF0000"/>
                </a:solidFill>
              </a:rPr>
              <a:t>ANGIOTENSIN RECEPTOR ANTAGONISTS </a:t>
            </a:r>
          </a:p>
          <a:p>
            <a:pPr marL="0" indent="0" algn="just">
              <a:buNone/>
            </a:pPr>
            <a:r>
              <a:rPr lang="en-US" sz="2800" dirty="0" smtClean="0"/>
              <a:t> </a:t>
            </a:r>
            <a:endParaRPr lang="en-US" sz="1200" dirty="0" smtClean="0"/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ACEIs </a:t>
            </a:r>
            <a:r>
              <a:rPr lang="en-US" sz="2800" dirty="0" smtClean="0">
                <a:solidFill>
                  <a:srgbClr val="FF0000"/>
                </a:solidFill>
                <a:sym typeface="Wingdings"/>
              </a:rPr>
              <a:t></a:t>
            </a:r>
            <a:r>
              <a:rPr lang="en-US" sz="2800" dirty="0" smtClean="0">
                <a:solidFill>
                  <a:srgbClr val="FF0000"/>
                </a:solidFill>
              </a:rPr>
              <a:t>PERSISTENT  DRY COUGH &amp; </a:t>
            </a:r>
          </a:p>
          <a:p>
            <a:pPr marL="0" indent="0" algn="just">
              <a:buNone/>
            </a:pPr>
            <a:r>
              <a:rPr lang="en-US" sz="2800" dirty="0">
                <a:solidFill>
                  <a:srgbClr val="FF0000"/>
                </a:solidFill>
              </a:rPr>
              <a:t>	</a:t>
            </a:r>
            <a:r>
              <a:rPr lang="en-US" sz="2800" dirty="0" smtClean="0">
                <a:solidFill>
                  <a:srgbClr val="FF0000"/>
                </a:solidFill>
              </a:rPr>
              <a:t>	ANGIONEUROTIC EDEMA.</a:t>
            </a:r>
          </a:p>
          <a:p>
            <a:pPr marL="0" indent="0" algn="just">
              <a:buNone/>
            </a:pPr>
            <a:endParaRPr lang="en-US" sz="2800" dirty="0" smtClean="0"/>
          </a:p>
          <a:p>
            <a:pPr marL="0" indent="0" algn="just">
              <a:buNone/>
            </a:pPr>
            <a:r>
              <a:rPr lang="en-US" sz="2800" dirty="0" smtClean="0"/>
              <a:t>IN 1971, SARALASIN WAS DISCOVERED</a:t>
            </a:r>
          </a:p>
          <a:p>
            <a:pPr marL="0" indent="0" algn="just">
              <a:buNone/>
            </a:pPr>
            <a:r>
              <a:rPr lang="en-US" sz="2800" dirty="0" smtClean="0"/>
              <a:t>PEPTIDE, MET. IN GIT WHEN GIVEN ORALLY</a:t>
            </a:r>
          </a:p>
          <a:p>
            <a:pPr marL="0" indent="0" algn="just">
              <a:buNone/>
            </a:pPr>
            <a:r>
              <a:rPr lang="en-US" sz="2800" dirty="0" smtClean="0"/>
              <a:t>I.V. - SHORT  t1/2 (4 min)  </a:t>
            </a:r>
          </a:p>
          <a:p>
            <a:pPr marL="0" indent="0" algn="just">
              <a:buNone/>
            </a:pPr>
            <a:r>
              <a:rPr lang="en-US" sz="2800" dirty="0" smtClean="0"/>
              <a:t>DOSE - 20 </a:t>
            </a:r>
            <a:r>
              <a:rPr lang="el-GR" sz="2800" dirty="0" smtClean="0"/>
              <a:t>μ</a:t>
            </a:r>
            <a:r>
              <a:rPr lang="en-US" sz="2800" dirty="0" smtClean="0"/>
              <a:t>g/Kg/min AS I.V. INFUSION</a:t>
            </a:r>
          </a:p>
          <a:p>
            <a:pPr marL="0" indent="0" algn="just">
              <a:buNone/>
            </a:pPr>
            <a:endParaRPr lang="en-US" sz="2800" dirty="0" smtClean="0">
              <a:solidFill>
                <a:srgbClr val="00B050"/>
              </a:solidFill>
              <a:sym typeface="Wingdings"/>
            </a:endParaRPr>
          </a:p>
          <a:p>
            <a:pPr marL="0" indent="0" algn="just">
              <a:buNone/>
            </a:pPr>
            <a:r>
              <a:rPr lang="en-US" sz="2800" dirty="0" smtClean="0">
                <a:solidFill>
                  <a:srgbClr val="00B050"/>
                </a:solidFill>
                <a:sym typeface="Wingdings"/>
              </a:rPr>
              <a:t> </a:t>
            </a:r>
            <a:r>
              <a:rPr lang="en-US" sz="2800" dirty="0" smtClean="0">
                <a:solidFill>
                  <a:srgbClr val="00B050"/>
                </a:solidFill>
              </a:rPr>
              <a:t>DIAGNOSIS OF RENAL CAUSE OF HYPERTENSION</a:t>
            </a:r>
          </a:p>
        </p:txBody>
      </p:sp>
    </p:spTree>
    <p:extLst>
      <p:ext uri="{BB962C8B-B14F-4D97-AF65-F5344CB8AC3E}">
        <p14:creationId xmlns:p14="http://schemas.microsoft.com/office/powerpoint/2010/main" val="792327747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85800"/>
            <a:ext cx="8610600" cy="541020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n-US" sz="3000" dirty="0" smtClean="0"/>
              <a:t>ANALOG OF ANGIOTENSIN-II</a:t>
            </a:r>
          </a:p>
          <a:p>
            <a:pPr marL="0" indent="0" algn="just">
              <a:buNone/>
            </a:pPr>
            <a:r>
              <a:rPr lang="en-US" sz="3000" dirty="0" smtClean="0"/>
              <a:t>COMPETITIVE SELECTIVE PARTIAL AGONISTS OF ANG-II Rs.</a:t>
            </a:r>
          </a:p>
          <a:p>
            <a:pPr marL="0" indent="0" algn="just">
              <a:buNone/>
            </a:pPr>
            <a:r>
              <a:rPr lang="en-US" sz="3000" dirty="0" smtClean="0"/>
              <a:t>INCREASE ALDOSTERONE SECRETION </a:t>
            </a:r>
            <a:r>
              <a:rPr lang="en-US" sz="3000" dirty="0" smtClean="0">
                <a:sym typeface="Wingdings"/>
              </a:rPr>
              <a:t> </a:t>
            </a:r>
            <a:r>
              <a:rPr lang="en-US" sz="3000" dirty="0" smtClean="0">
                <a:solidFill>
                  <a:srgbClr val="FF0000"/>
                </a:solidFill>
              </a:rPr>
              <a:t>SODIUM 					      RETENTION &amp; VASOCONSTRICTION</a:t>
            </a:r>
          </a:p>
          <a:p>
            <a:pPr marL="0" indent="0" algn="just">
              <a:buNone/>
            </a:pPr>
            <a:endParaRPr lang="en-US" sz="3000" dirty="0" smtClean="0"/>
          </a:p>
          <a:p>
            <a:pPr marL="0" indent="0" algn="just">
              <a:buNone/>
            </a:pPr>
            <a:r>
              <a:rPr lang="en-US" sz="3000" dirty="0" smtClean="0"/>
              <a:t>IN 1980s, ANOTHER AGENT </a:t>
            </a:r>
            <a:r>
              <a:rPr lang="en-US" sz="3000" b="1" dirty="0" smtClean="0"/>
              <a:t>LOSARTAN (COZAAR) </a:t>
            </a:r>
            <a:r>
              <a:rPr lang="en-US" sz="3000" dirty="0" smtClean="0"/>
              <a:t>WAS SYN., 		NON-PEPTIDE, </a:t>
            </a:r>
          </a:p>
          <a:p>
            <a:pPr marL="0" indent="0" algn="just">
              <a:buNone/>
            </a:pPr>
            <a:r>
              <a:rPr lang="en-US" sz="3000" dirty="0" smtClean="0"/>
              <a:t>ABS. AFTER ORAL ADM., </a:t>
            </a:r>
          </a:p>
          <a:p>
            <a:pPr marL="0" indent="0" algn="just">
              <a:buNone/>
            </a:pPr>
            <a:r>
              <a:rPr lang="en-US" sz="3000" dirty="0" smtClean="0"/>
              <a:t>BIOAVAIL. ONLY 30% </a:t>
            </a:r>
          </a:p>
          <a:p>
            <a:pPr marL="0" indent="0" algn="just">
              <a:buNone/>
            </a:pPr>
            <a:r>
              <a:rPr lang="en-US" sz="3000" dirty="0" smtClean="0"/>
              <a:t>PEAK PLASMA CONC. IN 1hr   </a:t>
            </a:r>
          </a:p>
          <a:p>
            <a:pPr marL="0" indent="0" algn="just">
              <a:buNone/>
            </a:pPr>
            <a:r>
              <a:rPr lang="en-US" sz="3000" dirty="0" smtClean="0"/>
              <a:t>t1/2- 2 </a:t>
            </a:r>
            <a:r>
              <a:rPr lang="en-US" sz="3000" dirty="0" err="1" smtClean="0"/>
              <a:t>hr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7472427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FACTORS REGULATING BP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INSIDE </a:t>
            </a:r>
            <a:r>
              <a:rPr lang="en-US" b="1" dirty="0"/>
              <a:t>THE BODY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  <a:buFontTx/>
              <a:buChar char="-"/>
            </a:pPr>
            <a:r>
              <a:rPr lang="en-US" sz="2800" dirty="0" smtClean="0"/>
              <a:t>CO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en-US" sz="2800" dirty="0" smtClean="0"/>
              <a:t>PVR, DET</a:t>
            </a:r>
            <a:r>
              <a:rPr lang="en-US" sz="2800" dirty="0"/>
              <a:t>. BY DIAMETER OF BVs &amp; BLOOD </a:t>
            </a:r>
            <a:r>
              <a:rPr lang="en-US" sz="2800" dirty="0" smtClean="0"/>
              <a:t>VISCOSITY 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en-US" sz="2800" dirty="0" smtClean="0"/>
              <a:t>ELASTICITY OF </a:t>
            </a:r>
            <a:r>
              <a:rPr lang="en-US" sz="2800" dirty="0"/>
              <a:t>AORTA &amp; LARGE </a:t>
            </a:r>
            <a:r>
              <a:rPr lang="en-US" sz="2800" dirty="0" smtClean="0"/>
              <a:t>ARTERIES 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en-US" sz="2800" dirty="0" smtClean="0"/>
              <a:t>TOTAL </a:t>
            </a:r>
            <a:r>
              <a:rPr lang="en-US" sz="2800" dirty="0"/>
              <a:t>BLOOD VOLUME </a:t>
            </a:r>
            <a:endParaRPr lang="en-US" sz="2800" dirty="0" smtClean="0"/>
          </a:p>
          <a:p>
            <a:pPr marL="0" indent="0">
              <a:buNone/>
            </a:pPr>
            <a:endParaRPr lang="en-US" sz="2400" dirty="0"/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525780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n-US" sz="3000" dirty="0" smtClean="0"/>
              <a:t>MET. TO 5-CARBOXYLIC ACID DERIV.</a:t>
            </a:r>
          </a:p>
          <a:p>
            <a:pPr marL="0" indent="0" algn="just">
              <a:buNone/>
            </a:pPr>
            <a:r>
              <a:rPr lang="en-US" sz="3000" dirty="0" smtClean="0"/>
              <a:t>(CODE NO. EXP 31-74) HAVING t1/2 6-9 hr.</a:t>
            </a:r>
          </a:p>
          <a:p>
            <a:pPr marL="0" indent="0" algn="just">
              <a:buNone/>
            </a:pPr>
            <a:r>
              <a:rPr lang="en-US" sz="3000" dirty="0" smtClean="0"/>
              <a:t>BLOCK BOTH AT1 &amp; AT2 Rs.</a:t>
            </a:r>
          </a:p>
          <a:p>
            <a:pPr marL="0" indent="0" algn="just">
              <a:buNone/>
            </a:pPr>
            <a:endParaRPr lang="en-US" sz="3000" dirty="0" smtClean="0">
              <a:sym typeface="Wingdings"/>
            </a:endParaRPr>
          </a:p>
          <a:p>
            <a:pPr marL="0" indent="0" algn="just">
              <a:buNone/>
            </a:pPr>
            <a:r>
              <a:rPr lang="en-US" sz="3000" dirty="0" smtClean="0">
                <a:solidFill>
                  <a:srgbClr val="FF0000"/>
                </a:solidFill>
                <a:sym typeface="Wingdings"/>
              </a:rPr>
              <a:t> </a:t>
            </a:r>
            <a:r>
              <a:rPr lang="en-US" sz="3000" dirty="0" smtClean="0">
                <a:solidFill>
                  <a:srgbClr val="FF0000"/>
                </a:solidFill>
              </a:rPr>
              <a:t>HEADACHE, HYPERKALEMIA, GI DISTURBANCES, 		ALTERED TASTE</a:t>
            </a:r>
          </a:p>
          <a:p>
            <a:pPr marL="0" indent="0" algn="just">
              <a:buNone/>
            </a:pPr>
            <a:r>
              <a:rPr lang="en-US" sz="3000" dirty="0" smtClean="0">
                <a:solidFill>
                  <a:srgbClr val="FF0000"/>
                </a:solidFill>
                <a:sym typeface="Wingdings"/>
              </a:rPr>
              <a:t> </a:t>
            </a:r>
            <a:r>
              <a:rPr lang="en-US" sz="3000" dirty="0" smtClean="0">
                <a:solidFill>
                  <a:srgbClr val="FF0000"/>
                </a:solidFill>
              </a:rPr>
              <a:t>FETOTOXIC</a:t>
            </a:r>
            <a:endParaRPr lang="en-US" sz="3000" dirty="0" smtClean="0"/>
          </a:p>
          <a:p>
            <a:pPr marL="0" indent="0" algn="just">
              <a:buNone/>
            </a:pPr>
            <a:endParaRPr lang="en-US" sz="3000" dirty="0" smtClean="0"/>
          </a:p>
          <a:p>
            <a:pPr marL="0" indent="0" algn="just">
              <a:buNone/>
            </a:pPr>
            <a:r>
              <a:rPr lang="en-US" sz="3000" dirty="0" smtClean="0"/>
              <a:t>OTHER ANGIOTENSIN Rs. ANTAGONISTS –</a:t>
            </a:r>
          </a:p>
          <a:p>
            <a:pPr marL="0" indent="0" algn="just">
              <a:buNone/>
            </a:pPr>
            <a:r>
              <a:rPr lang="en-US" sz="3000" dirty="0" smtClean="0"/>
              <a:t>CANDESARTAN, TASOSARTAN, VALSARTAN, IRBESARTAN, EPROSARTAN, ZOLASARTAN</a:t>
            </a:r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7434266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45259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b="1" dirty="0" smtClean="0">
                <a:solidFill>
                  <a:srgbClr val="FF0000"/>
                </a:solidFill>
              </a:rPr>
              <a:t>CALCIUM CHANNEL BLOCKERS</a:t>
            </a:r>
          </a:p>
          <a:p>
            <a:pPr marL="0" indent="0" algn="just">
              <a:buNone/>
            </a:pPr>
            <a:r>
              <a:rPr lang="en-US" sz="2800" dirty="0" smtClean="0"/>
              <a:t> INT. IN 1962</a:t>
            </a:r>
          </a:p>
          <a:p>
            <a:pPr marL="0" indent="0" algn="just">
              <a:buNone/>
            </a:pPr>
            <a:r>
              <a:rPr lang="en-US" sz="2800" dirty="0" smtClean="0"/>
              <a:t> TWO TYPES OF PROTEINS </a:t>
            </a:r>
          </a:p>
          <a:p>
            <a:pPr marL="0" indent="0" algn="just">
              <a:buNone/>
            </a:pPr>
            <a:r>
              <a:rPr lang="en-US" sz="2800" dirty="0" smtClean="0"/>
              <a:t>IN SMOOTH MUSCLES - CALMODULIN </a:t>
            </a:r>
          </a:p>
          <a:p>
            <a:pPr marL="0" indent="0" algn="just">
              <a:buNone/>
            </a:pPr>
            <a:r>
              <a:rPr lang="en-US" sz="2800" dirty="0" smtClean="0"/>
              <a:t>IN SKELETAL &amp; CARDIAC MUSCLES - TROPONIN C</a:t>
            </a:r>
          </a:p>
        </p:txBody>
      </p:sp>
    </p:spTree>
    <p:extLst>
      <p:ext uri="{BB962C8B-B14F-4D97-AF65-F5344CB8AC3E}">
        <p14:creationId xmlns:p14="http://schemas.microsoft.com/office/powerpoint/2010/main" val="811695470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398145"/>
            <a:ext cx="8763000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			</a:t>
            </a:r>
            <a:r>
              <a:rPr lang="en-US" sz="2800" b="1" dirty="0" smtClean="0"/>
              <a:t>Ca++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	     CALCIUM CHANNEL   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 			</a:t>
            </a:r>
          </a:p>
          <a:p>
            <a:r>
              <a:rPr lang="en-US" b="1" dirty="0">
                <a:solidFill>
                  <a:srgbClr val="FF0000"/>
                </a:solidFill>
              </a:rPr>
              <a:t>	</a:t>
            </a:r>
            <a:r>
              <a:rPr lang="en-US" b="1" dirty="0" smtClean="0">
                <a:solidFill>
                  <a:srgbClr val="FF0000"/>
                </a:solidFill>
              </a:rPr>
              <a:t>		</a:t>
            </a:r>
            <a:r>
              <a:rPr lang="en-US" sz="2800" b="1" dirty="0" smtClean="0"/>
              <a:t>Ca++</a:t>
            </a:r>
          </a:p>
          <a:p>
            <a:r>
              <a:rPr lang="en-US" sz="2800" b="1" dirty="0"/>
              <a:t>	</a:t>
            </a:r>
            <a:r>
              <a:rPr lang="en-US" sz="2800" b="1" dirty="0" err="1" smtClean="0"/>
              <a:t>Calmodulin</a:t>
            </a:r>
            <a:endParaRPr lang="en-US" sz="2800" b="1" dirty="0"/>
          </a:p>
          <a:p>
            <a:r>
              <a:rPr lang="en-US" dirty="0" smtClean="0"/>
              <a:t>		</a:t>
            </a:r>
          </a:p>
          <a:p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sz="2400" dirty="0" smtClean="0"/>
              <a:t>Ca++-CALMODULIN COMPLEX</a:t>
            </a:r>
          </a:p>
          <a:p>
            <a:r>
              <a:rPr lang="en-US" sz="2400" dirty="0" smtClean="0"/>
              <a:t>					cGMP</a:t>
            </a:r>
          </a:p>
          <a:p>
            <a:r>
              <a:rPr lang="en-US" sz="2400" dirty="0" smtClean="0"/>
              <a:t>INACTIVE MLCK	ACTIVE MLCK		INACTIVE MLCK	</a:t>
            </a:r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	INACTIVE MLC		ACTIVE MLC-PO4	    MLC</a:t>
            </a:r>
            <a:endParaRPr lang="en-US" sz="2400" dirty="0"/>
          </a:p>
          <a:p>
            <a:r>
              <a:rPr lang="en-US" sz="2400" dirty="0" smtClean="0"/>
              <a:t>	</a:t>
            </a:r>
            <a:r>
              <a:rPr lang="en-US" sz="2400" dirty="0"/>
              <a:t>	 </a:t>
            </a:r>
            <a:r>
              <a:rPr lang="en-US" sz="2400" dirty="0" smtClean="0"/>
              <a:t>       </a:t>
            </a:r>
            <a:r>
              <a:rPr lang="en-US" sz="1600" b="1" dirty="0" smtClean="0"/>
              <a:t>PHOSPHORYLATION		</a:t>
            </a:r>
            <a:r>
              <a:rPr lang="el-GR" sz="1600" b="1" dirty="0" smtClean="0"/>
              <a:t>β</a:t>
            </a:r>
            <a:r>
              <a:rPr lang="en-US" sz="1600" b="1" dirty="0" smtClean="0"/>
              <a:t>2- AGONISTS</a:t>
            </a:r>
            <a:endParaRPr lang="en-US" sz="2400" b="1" dirty="0" smtClean="0"/>
          </a:p>
          <a:p>
            <a:r>
              <a:rPr lang="en-US" sz="2400" dirty="0" smtClean="0"/>
              <a:t>							RELAXATION</a:t>
            </a:r>
            <a:endParaRPr lang="en-US" sz="2400" dirty="0"/>
          </a:p>
          <a:p>
            <a:r>
              <a:rPr lang="en-US" sz="2400" dirty="0" smtClean="0"/>
              <a:t>				ACTIN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				CONTRACTION OF 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				SMOOTH MUSCLE</a:t>
            </a:r>
          </a:p>
          <a:p>
            <a:r>
              <a:rPr lang="en-US" sz="2400" dirty="0" smtClean="0"/>
              <a:t>						</a:t>
            </a:r>
          </a:p>
          <a:p>
            <a:endParaRPr lang="en-US" sz="24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415145" y="1828800"/>
            <a:ext cx="0" cy="609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286000" y="3505200"/>
            <a:ext cx="6858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628900" y="2901434"/>
            <a:ext cx="0" cy="533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3082637" y="4191000"/>
            <a:ext cx="8382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501737" y="3657600"/>
            <a:ext cx="0" cy="533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800600" y="3434834"/>
            <a:ext cx="9144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Down Arrow 19"/>
          <p:cNvSpPr/>
          <p:nvPr/>
        </p:nvSpPr>
        <p:spPr>
          <a:xfrm>
            <a:off x="5257800" y="3276600"/>
            <a:ext cx="45719" cy="15823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3501737" y="838200"/>
            <a:ext cx="0" cy="685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 flipV="1">
            <a:off x="2971800" y="1143000"/>
            <a:ext cx="1219200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5257800" y="4343400"/>
            <a:ext cx="22859" cy="1143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ight Arrow 30"/>
          <p:cNvSpPr/>
          <p:nvPr/>
        </p:nvSpPr>
        <p:spPr>
          <a:xfrm>
            <a:off x="4800600" y="5181600"/>
            <a:ext cx="3810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6172200" y="4191000"/>
            <a:ext cx="762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7239000" y="4343400"/>
            <a:ext cx="0" cy="457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6477000" y="4191000"/>
            <a:ext cx="0" cy="228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ight Arrow 39"/>
          <p:cNvSpPr/>
          <p:nvPr/>
        </p:nvSpPr>
        <p:spPr>
          <a:xfrm>
            <a:off x="2937164" y="2074817"/>
            <a:ext cx="477982" cy="587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685263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990600"/>
            <a:ext cx="6416842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403017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067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188351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584"/>
            <a:ext cx="8936240" cy="6709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480547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81000"/>
            <a:ext cx="8686800" cy="60198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800" b="1" dirty="0" smtClean="0"/>
              <a:t>CALCIUM- ROLE IN VARIOUS BIOLOGICAL PROCESSES </a:t>
            </a:r>
          </a:p>
          <a:p>
            <a:pPr marL="0" indent="0" algn="just">
              <a:buNone/>
            </a:pPr>
            <a:r>
              <a:rPr lang="en-US" sz="2800" b="1" dirty="0" smtClean="0"/>
              <a:t> </a:t>
            </a:r>
            <a:r>
              <a:rPr lang="en-US" sz="2800" dirty="0" smtClean="0"/>
              <a:t>e.g</a:t>
            </a:r>
            <a:r>
              <a:rPr lang="en-US" sz="2800" dirty="0"/>
              <a:t>.</a:t>
            </a:r>
            <a:r>
              <a:rPr lang="en-US" sz="2800" dirty="0" smtClean="0"/>
              <a:t> NERVE CONDUCTION, MUSCLE CONTRACTION, CV-ACTIVATION, CELLULAR SECRETION, PLATELET FUNCTION, RELEASE OF HORMONES, CATECHOLAMINES &amp; </a:t>
            </a:r>
            <a:r>
              <a:rPr lang="en-US" sz="2800" dirty="0" err="1" smtClean="0"/>
              <a:t>ACh</a:t>
            </a:r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CARDIAC </a:t>
            </a:r>
            <a:r>
              <a:rPr lang="en-US" sz="2800" dirty="0"/>
              <a:t>&amp; SMOOTH MUSCLES – ENTRY OF </a:t>
            </a:r>
            <a:r>
              <a:rPr lang="en-US" sz="2800" dirty="0" smtClean="0"/>
              <a:t>							   EXTRACELLULAR </a:t>
            </a:r>
            <a:r>
              <a:rPr lang="en-US" sz="2800" dirty="0"/>
              <a:t>Ca++ 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SKELETAL MUSCLES - </a:t>
            </a:r>
            <a:r>
              <a:rPr lang="en-US" sz="2800" dirty="0"/>
              <a:t>INTRACELLULAR Ca</a:t>
            </a:r>
            <a:r>
              <a:rPr lang="en-US" sz="2800" dirty="0" smtClean="0"/>
              <a:t>++</a:t>
            </a:r>
          </a:p>
          <a:p>
            <a:pPr marL="0" indent="0">
              <a:buNone/>
            </a:pPr>
            <a:r>
              <a:rPr lang="en-US" sz="2800" dirty="0" smtClean="0"/>
              <a:t>CCBS-INEFFECTIVE </a:t>
            </a:r>
            <a:endParaRPr lang="en-US" sz="2800" dirty="0"/>
          </a:p>
          <a:p>
            <a:pPr marL="0" indent="0" algn="just"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528304538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76200" y="685800"/>
            <a:ext cx="8839200" cy="52578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800" b="1" dirty="0" smtClean="0"/>
              <a:t>CALCIUM CHANNELS</a:t>
            </a:r>
          </a:p>
          <a:p>
            <a:pPr marL="0" indent="0" algn="just">
              <a:buNone/>
            </a:pPr>
            <a:r>
              <a:rPr lang="en-US" sz="2800" dirty="0" smtClean="0"/>
              <a:t>RECEPTOR OPERATED CHANNELS</a:t>
            </a:r>
          </a:p>
          <a:p>
            <a:pPr marL="0" indent="0" algn="just">
              <a:buNone/>
            </a:pPr>
            <a:r>
              <a:rPr lang="en-US" sz="2800" dirty="0" smtClean="0"/>
              <a:t>SODIUM-CALCIUM EXCHANGE CHANNELS–IN HEART &amp; B.Vs.</a:t>
            </a:r>
          </a:p>
          <a:p>
            <a:pPr marL="0" indent="0" algn="just">
              <a:buNone/>
            </a:pPr>
            <a:r>
              <a:rPr lang="en-US" sz="2800" dirty="0" smtClean="0"/>
              <a:t>VOLTAGE-GATED CALCIUM CHANNELS</a:t>
            </a:r>
          </a:p>
          <a:p>
            <a:pPr marL="0" indent="0" algn="just">
              <a:buNone/>
            </a:pPr>
            <a:r>
              <a:rPr lang="en-US" sz="2800" dirty="0" smtClean="0"/>
              <a:t>ACT. BY DEPOLARIZING EXTERNAL STIMULI</a:t>
            </a:r>
          </a:p>
          <a:p>
            <a:pPr marL="0" indent="0" algn="just">
              <a:buNone/>
            </a:pPr>
            <a:endParaRPr lang="en-US" sz="2800" dirty="0" smtClean="0"/>
          </a:p>
          <a:p>
            <a:pPr marL="0" indent="0" algn="just">
              <a:buNone/>
            </a:pPr>
            <a:r>
              <a:rPr lang="en-US" sz="2800" dirty="0" smtClean="0"/>
              <a:t>DIFF</a:t>
            </a:r>
            <a:r>
              <a:rPr lang="en-US" sz="2800" dirty="0"/>
              <a:t>. IN ELECTROPHYSIOLOGICAL, PHARMACOLOGICAL  &amp; LIGAND-BINDING CHARACTERISTICS</a:t>
            </a:r>
          </a:p>
          <a:p>
            <a:pPr marL="0" indent="0" algn="just">
              <a:buNone/>
            </a:pPr>
            <a:r>
              <a:rPr lang="en-US" sz="2800" dirty="0"/>
              <a:t>EACH CHANNEL - FIVE SUBUNITS     ALPHA1, ALPHA2, BETA, GAMMA &amp; DELTA</a:t>
            </a:r>
          </a:p>
          <a:p>
            <a:pPr marL="0" indent="0" algn="just">
              <a:buNone/>
            </a:pPr>
            <a:endParaRPr lang="en-US" sz="2800" dirty="0" smtClean="0"/>
          </a:p>
          <a:p>
            <a:pPr marL="0" indent="0" algn="just">
              <a:buNone/>
            </a:pPr>
            <a:endParaRPr lang="en-US" sz="2800" dirty="0" smtClean="0"/>
          </a:p>
          <a:p>
            <a:pPr marL="0" indent="0" algn="just">
              <a:buNone/>
            </a:pPr>
            <a:r>
              <a:rPr lang="en-US" sz="2800" dirty="0" smtClean="0"/>
              <a:t>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15448355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52400" y="76200"/>
            <a:ext cx="8763000" cy="66294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800" dirty="0"/>
              <a:t>L-TYPE (LARGE IN CONDUCTANCE</a:t>
            </a:r>
            <a:r>
              <a:rPr lang="en-US" sz="2800" dirty="0" smtClean="0"/>
              <a:t>, LONG </a:t>
            </a:r>
            <a:r>
              <a:rPr lang="en-US" sz="2800" dirty="0"/>
              <a:t>LASTING OR SLOW </a:t>
            </a:r>
            <a:r>
              <a:rPr lang="en-US" sz="2800" dirty="0" smtClean="0"/>
              <a:t>CHANNELS) - Main CHANNEL IN SMOOTH MUSCLES &amp; HEART -  BLOCKED BY CCBs.</a:t>
            </a:r>
          </a:p>
          <a:p>
            <a:pPr marL="0" indent="0" algn="just">
              <a:buNone/>
            </a:pPr>
            <a:endParaRPr lang="en-US" sz="2800" dirty="0" smtClean="0"/>
          </a:p>
          <a:p>
            <a:pPr marL="0" indent="0" algn="just">
              <a:buNone/>
            </a:pPr>
            <a:r>
              <a:rPr lang="en-US" sz="2800" dirty="0" smtClean="0"/>
              <a:t>T-TYPE (TRANSIENT IN DURATION OF OPENING OR FAST CHANNELS) - OPEN ONLY BRIEFLY DURING THE CARDIAC CYCLE, IN CARDIAC &amp; VASCULAR SMOOTH MUSCLES -  RESISTANT TO MOST CCBs</a:t>
            </a:r>
          </a:p>
          <a:p>
            <a:pPr marL="0" indent="0" algn="just">
              <a:buNone/>
            </a:pPr>
            <a:endParaRPr lang="en-US" sz="2800" dirty="0" smtClean="0"/>
          </a:p>
          <a:p>
            <a:pPr marL="0" indent="0" algn="just">
              <a:buNone/>
            </a:pPr>
            <a:r>
              <a:rPr lang="en-US" sz="2800" dirty="0" smtClean="0"/>
              <a:t>N-TYPE (NEURONAL IN DISTRIBUTION) - IN NERVES, TRIGGER NT RELEASE,  LITTLE AFFECTED BY CCBs</a:t>
            </a:r>
          </a:p>
          <a:p>
            <a:pPr marL="0" indent="0" algn="just">
              <a:buNone/>
            </a:pPr>
            <a:endParaRPr lang="en-US" sz="2800" dirty="0" smtClean="0"/>
          </a:p>
          <a:p>
            <a:pPr marL="0" indent="0" algn="just">
              <a:buNone/>
            </a:pPr>
            <a:r>
              <a:rPr lang="en-US" sz="2800" dirty="0" smtClean="0"/>
              <a:t>P-TYPE (PARTICULARLY IN CEREBELLAR PERKINJE CELLS)</a:t>
            </a:r>
          </a:p>
        </p:txBody>
      </p:sp>
    </p:spTree>
    <p:extLst>
      <p:ext uri="{BB962C8B-B14F-4D97-AF65-F5344CB8AC3E}">
        <p14:creationId xmlns:p14="http://schemas.microsoft.com/office/powerpoint/2010/main" val="2790190310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"/>
            <a:ext cx="8839200" cy="6781800"/>
          </a:xfrm>
        </p:spPr>
        <p:txBody>
          <a:bodyPr>
            <a:normAutofit fontScale="32500" lnSpcReduction="20000"/>
          </a:bodyPr>
          <a:lstStyle/>
          <a:p>
            <a:pPr marL="0" indent="0" algn="just">
              <a:buNone/>
            </a:pPr>
            <a:r>
              <a:rPr lang="en-US" sz="8600" b="1" dirty="0"/>
              <a:t>CALCIUM CHANNEL </a:t>
            </a:r>
            <a:r>
              <a:rPr lang="en-US" sz="8600" b="1" dirty="0" smtClean="0"/>
              <a:t>AGONISTS</a:t>
            </a:r>
            <a:endParaRPr lang="en-US" sz="8600" dirty="0" smtClean="0"/>
          </a:p>
          <a:p>
            <a:pPr marL="0" indent="0" algn="just">
              <a:buNone/>
            </a:pPr>
            <a:r>
              <a:rPr lang="en-US" sz="8600" dirty="0" smtClean="0"/>
              <a:t>BAY K-8644, S-202-791, CGP-28392</a:t>
            </a:r>
          </a:p>
          <a:p>
            <a:pPr marL="0" indent="0" algn="just">
              <a:buNone/>
            </a:pPr>
            <a:endParaRPr lang="en-US" sz="8600" b="1" dirty="0" smtClean="0"/>
          </a:p>
          <a:p>
            <a:pPr marL="0" indent="0" algn="ctr">
              <a:buNone/>
            </a:pPr>
            <a:r>
              <a:rPr lang="en-US" sz="8600" b="1" dirty="0" smtClean="0">
                <a:solidFill>
                  <a:srgbClr val="FF0000"/>
                </a:solidFill>
              </a:rPr>
              <a:t>CALCIUM CHANNEL ANTAGONISTS OR BLOCKERS (</a:t>
            </a:r>
            <a:r>
              <a:rPr lang="en-US" sz="8600" dirty="0" smtClean="0">
                <a:solidFill>
                  <a:srgbClr val="FF0000"/>
                </a:solidFill>
              </a:rPr>
              <a:t>CCBs)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en-US" sz="8600" dirty="0" smtClean="0">
                <a:solidFill>
                  <a:srgbClr val="00B050"/>
                </a:solidFill>
                <a:sym typeface="Wingdings"/>
              </a:rPr>
              <a:t> </a:t>
            </a:r>
            <a:r>
              <a:rPr lang="en-US" sz="8600" dirty="0" smtClean="0">
                <a:solidFill>
                  <a:srgbClr val="00B050"/>
                </a:solidFill>
              </a:rPr>
              <a:t>CARDIOVASCULAR CONDITIONS; e.g. ANGINA PECTORIS, MI, CARDIAC ARRHYTHMIAS, HYPERTROPHIC CARDIOMYOPATHY (VERAPAMIL), ESSENTIAL HYPERTENSION, CCF (NIFEDIPINE), PERIPHERAL VASCULAR DISEASES, ISCHEMIC HEART DISEASE, EXERCISE-INDUCED ANGINA PECTORIS, CEREBROVASCULAR ACCIDENTS; e.g. CEREBRAL VASOSPASM, CEREBRAL ISCHEMIA, SUBARACHNOID HAEMORRHAGE, CEREBROVASCULAR ACCIDENTS &amp; DURING INTRACRANIAL  SURGERY (NIMODIPINE, FLUNARIZINE, CINNARIZINE &amp; GALLOPAMIL</a:t>
            </a:r>
            <a:r>
              <a:rPr lang="en-US" sz="8600" b="1" dirty="0" smtClean="0">
                <a:solidFill>
                  <a:srgbClr val="00B050"/>
                </a:solidFill>
              </a:rPr>
              <a:t> </a:t>
            </a:r>
            <a:r>
              <a:rPr lang="en-US" sz="8600" dirty="0">
                <a:solidFill>
                  <a:srgbClr val="00B050"/>
                </a:solidFill>
              </a:rPr>
              <a:t>– CAN CROSS BBB</a:t>
            </a:r>
            <a:r>
              <a:rPr lang="en-US" sz="8600" dirty="0" smtClean="0">
                <a:solidFill>
                  <a:srgbClr val="00B050"/>
                </a:solidFill>
              </a:rPr>
              <a:t>)</a:t>
            </a:r>
          </a:p>
          <a:p>
            <a:pPr>
              <a:lnSpc>
                <a:spcPct val="120000"/>
              </a:lnSpc>
            </a:pPr>
            <a:endParaRPr lang="en-US" sz="5100" dirty="0"/>
          </a:p>
        </p:txBody>
      </p:sp>
    </p:spTree>
    <p:extLst>
      <p:ext uri="{BB962C8B-B14F-4D97-AF65-F5344CB8AC3E}">
        <p14:creationId xmlns:p14="http://schemas.microsoft.com/office/powerpoint/2010/main" val="40680318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2601</TotalTime>
  <Words>8060</Words>
  <Application>Microsoft Office PowerPoint</Application>
  <PresentationFormat>On-screen Show (4:3)</PresentationFormat>
  <Paragraphs>1650</Paragraphs>
  <Slides>294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294</vt:i4>
      </vt:variant>
    </vt:vector>
  </HeadingPairs>
  <TitlesOfParts>
    <vt:vector size="301" baseType="lpstr">
      <vt:lpstr>Arial</vt:lpstr>
      <vt:lpstr>Calibri</vt:lpstr>
      <vt:lpstr>Courier New</vt:lpstr>
      <vt:lpstr>Tahoma</vt:lpstr>
      <vt:lpstr>Times New Roman</vt:lpstr>
      <vt:lpstr>Wingdings</vt:lpstr>
      <vt:lpstr>Office Theme</vt:lpstr>
      <vt:lpstr>DRUGS ACTING ON CARDIOVASCULAR SYSTEM </vt:lpstr>
      <vt:lpstr>ANTIHYPERTENSIVES</vt:lpstr>
      <vt:lpstr>HYPERTENSION</vt:lpstr>
      <vt:lpstr>PowerPoint Presentation</vt:lpstr>
      <vt:lpstr>PowerPoint Presentation</vt:lpstr>
      <vt:lpstr>TYPES OF HYPERTENSION </vt:lpstr>
      <vt:lpstr>PowerPoint Presentation</vt:lpstr>
      <vt:lpstr>PowerPoint Presentation</vt:lpstr>
      <vt:lpstr>FACTORS REGULATING BP  INSIDE THE BODY </vt:lpstr>
      <vt:lpstr>PowerPoint Presentation</vt:lpstr>
      <vt:lpstr>PowerPoint Presentation</vt:lpstr>
      <vt:lpstr>PowerPoint Presentation</vt:lpstr>
      <vt:lpstr>TREATMENT OF HYPERTENSION </vt:lpstr>
      <vt:lpstr>PowerPoint Presentation</vt:lpstr>
      <vt:lpstr>PowerPoint Presentation</vt:lpstr>
      <vt:lpstr>PowerPoint Presentation</vt:lpstr>
      <vt:lpstr>CLASS OF ANTIHYPERTENSIVE DRUGS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DRUGS ACTING ON ANS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CONGESTIVE HEART FAILURE  &amp; ITS TREATMENT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PHARMACOKINETICS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ANTIHYPERLIPIDEMIC DRUGS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COAGULANTS AND ANTICOAGULANTS; DRUGS USED IN BLEEDING DISORDERS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DRUGS FOR COAGULATION DISORDERS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ANISOYALATED PLASMINOGEN-STREPTOKINASE ACTIVAOTR COMPLEX (APSAC)</vt:lpstr>
      <vt:lpstr>ANTIANAEMIC DRUGS</vt:lpstr>
      <vt:lpstr>ANEMIA</vt:lpstr>
      <vt:lpstr>PowerPoint Presentation</vt:lpstr>
      <vt:lpstr>IRON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FOLIC ACID</vt:lpstr>
      <vt:lpstr>PowerPoint Presentation</vt:lpstr>
      <vt:lpstr>PowerPoint Presentation</vt:lpstr>
      <vt:lpstr>CYANOCOBALAMIN (VIT B12)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DRUGS ACTING ON CVS </dc:title>
  <dc:creator>LeonWing</dc:creator>
  <cp:lastModifiedBy>Qaiser Jabeen</cp:lastModifiedBy>
  <cp:revision>163</cp:revision>
  <dcterms:created xsi:type="dcterms:W3CDTF">2018-05-08T12:55:59Z</dcterms:created>
  <dcterms:modified xsi:type="dcterms:W3CDTF">2019-05-17T06:01:23Z</dcterms:modified>
</cp:coreProperties>
</file>